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56" r:id="rId2"/>
    <p:sldId id="257" r:id="rId3"/>
    <p:sldId id="273" r:id="rId4"/>
    <p:sldId id="258" r:id="rId5"/>
    <p:sldId id="274" r:id="rId6"/>
    <p:sldId id="259" r:id="rId7"/>
    <p:sldId id="261" r:id="rId8"/>
    <p:sldId id="275" r:id="rId9"/>
    <p:sldId id="260" r:id="rId10"/>
    <p:sldId id="281" r:id="rId11"/>
    <p:sldId id="282" r:id="rId12"/>
    <p:sldId id="283" r:id="rId13"/>
    <p:sldId id="292" r:id="rId14"/>
    <p:sldId id="309" r:id="rId15"/>
    <p:sldId id="310" r:id="rId16"/>
    <p:sldId id="311" r:id="rId17"/>
    <p:sldId id="312" r:id="rId18"/>
    <p:sldId id="318" r:id="rId19"/>
    <p:sldId id="314" r:id="rId20"/>
    <p:sldId id="315" r:id="rId21"/>
    <p:sldId id="305" r:id="rId22"/>
    <p:sldId id="316" r:id="rId23"/>
    <p:sldId id="319" r:id="rId24"/>
    <p:sldId id="270" r:id="rId25"/>
    <p:sldId id="286" r:id="rId26"/>
    <p:sldId id="320" r:id="rId27"/>
    <p:sldId id="321" r:id="rId28"/>
    <p:sldId id="322" r:id="rId29"/>
    <p:sldId id="290" r:id="rId30"/>
    <p:sldId id="304" r:id="rId31"/>
    <p:sldId id="317" r:id="rId3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mela" initials="P" lastIdx="6" clrIdx="0"/>
  <p:cmAuthor id="1" name="ASUS" initials="A" lastIdx="5" clrIdx="1">
    <p:extLst/>
  </p:cmAuthor>
  <p:cmAuthor id="2" name="Lennon" initials="L"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é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5" autoAdjust="0"/>
    <p:restoredTop sz="94624" autoAdjust="0"/>
  </p:normalViewPr>
  <p:slideViewPr>
    <p:cSldViewPr>
      <p:cViewPr>
        <p:scale>
          <a:sx n="80" d="100"/>
          <a:sy n="80" d="100"/>
        </p:scale>
        <p:origin x="-108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Meus%20documentos\Downloads\PCD%20ANEXA%20AOS%20RESULTADOS-1443777503.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Meus%20documentos\Downloads\PCD%20ANEXA%20AOS%20RESULTADOS-144377750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hart>
    <c:autoTitleDeleted val="1"/>
    <c:plotArea>
      <c:layout>
        <c:manualLayout>
          <c:layoutTarget val="inner"/>
          <c:xMode val="edge"/>
          <c:yMode val="edge"/>
          <c:x val="3.2258096272225041E-2"/>
          <c:y val="0.30403039159223288"/>
          <c:w val="0.93346866087750857"/>
          <c:h val="0.57875664905509194"/>
        </c:manualLayout>
      </c:layout>
      <c:barChart>
        <c:barDir val="col"/>
        <c:grouping val="clustered"/>
        <c:ser>
          <c:idx val="0"/>
          <c:order val="0"/>
          <c:tx>
            <c:strRef>
              <c:f>Indicadores!$C$4</c:f>
              <c:strCache>
                <c:ptCount val="1"/>
                <c:pt idx="0">
                  <c:v>Cobertura do Programa de Atenção à  Hipertensão Arterial Sistêmica na unidade de saúde</c:v>
                </c:pt>
              </c:strCache>
            </c:strRef>
          </c:tx>
          <c:spPr>
            <a:solidFill>
              <a:srgbClr val="558ED5"/>
            </a:solidFill>
            <a:ln w="25400">
              <a:noFill/>
            </a:ln>
          </c:spPr>
          <c:dLbls>
            <c:spPr>
              <a:noFill/>
              <a:ln w="25400">
                <a:noFill/>
              </a:ln>
            </c:spPr>
            <c:txPr>
              <a:bodyPr/>
              <a:lstStyle/>
              <a:p>
                <a:pPr algn="ctr" rtl="1">
                  <a:defRPr sz="1000" b="0" i="0" u="none" strike="noStrike" baseline="0">
                    <a:solidFill>
                      <a:srgbClr val="000000"/>
                    </a:solidFill>
                    <a:latin typeface="Calibri"/>
                    <a:ea typeface="Calibri"/>
                    <a:cs typeface="Calibri"/>
                  </a:defRPr>
                </a:pPr>
                <a:endParaRPr lang="pt-BR"/>
              </a:p>
            </c:txPr>
            <c:showVal val="1"/>
          </c:dLbls>
          <c:cat>
            <c:strRef>
              <c:f>Indicadores!$D$3:$F$3</c:f>
              <c:strCache>
                <c:ptCount val="3"/>
                <c:pt idx="0">
                  <c:v>Mês 1</c:v>
                </c:pt>
                <c:pt idx="1">
                  <c:v>Mês 2</c:v>
                </c:pt>
                <c:pt idx="2">
                  <c:v>Mês 3</c:v>
                </c:pt>
              </c:strCache>
            </c:strRef>
          </c:cat>
          <c:val>
            <c:numRef>
              <c:f>Indicadores!$D$4:$F$4</c:f>
              <c:numCache>
                <c:formatCode>0.0%</c:formatCode>
                <c:ptCount val="3"/>
                <c:pt idx="0">
                  <c:v>0.26178010471204188</c:v>
                </c:pt>
                <c:pt idx="1">
                  <c:v>0.49738219895288244</c:v>
                </c:pt>
                <c:pt idx="2">
                  <c:v>0.68237347294939144</c:v>
                </c:pt>
              </c:numCache>
            </c:numRef>
          </c:val>
        </c:ser>
        <c:overlap val="-25"/>
        <c:axId val="148849408"/>
        <c:axId val="144073472"/>
      </c:barChart>
      <c:catAx>
        <c:axId val="148849408"/>
        <c:scaling>
          <c:orientation val="minMax"/>
        </c:scaling>
        <c:axPos val="b"/>
        <c:numFmt formatCode="General" sourceLinked="1"/>
        <c:maj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44073472"/>
        <c:crosses val="autoZero"/>
        <c:auto val="1"/>
        <c:lblAlgn val="ctr"/>
        <c:lblOffset val="100"/>
      </c:catAx>
      <c:valAx>
        <c:axId val="144073472"/>
        <c:scaling>
          <c:orientation val="minMax"/>
          <c:max val="1"/>
          <c:min val="0"/>
        </c:scaling>
        <c:delete val="1"/>
        <c:axPos val="l"/>
        <c:numFmt formatCode="0.0%" sourceLinked="1"/>
        <c:tickLblPos val="nextTo"/>
        <c:crossAx val="148849408"/>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chart>
    <c:autoTitleDeleted val="1"/>
    <c:plotArea>
      <c:layout>
        <c:manualLayout>
          <c:layoutTarget val="inner"/>
          <c:xMode val="edge"/>
          <c:yMode val="edge"/>
          <c:x val="3.5490605427975191E-2"/>
          <c:y val="0.29642908835988035"/>
          <c:w val="0.92901878914404956"/>
          <c:h val="0.58928674192023245"/>
        </c:manualLayout>
      </c:layout>
      <c:barChart>
        <c:barDir val="col"/>
        <c:grouping val="clustered"/>
        <c:ser>
          <c:idx val="0"/>
          <c:order val="0"/>
          <c:tx>
            <c:strRef>
              <c:f>Indicadores!$R$4</c:f>
              <c:strCache>
                <c:ptCount val="1"/>
                <c:pt idx="0">
                  <c:v>Cobertura do Pprograma de Atenção à Diabetes Mellitus na unidade de saúde</c:v>
                </c:pt>
              </c:strCache>
            </c:strRef>
          </c:tx>
          <c:spPr>
            <a:solidFill>
              <a:srgbClr val="4F81BD"/>
            </a:solidFill>
            <a:ln w="25400">
              <a:noFill/>
            </a:ln>
          </c:spPr>
          <c:dLbls>
            <c:spPr>
              <a:noFill/>
              <a:ln w="25400">
                <a:noFill/>
              </a:ln>
            </c:spPr>
            <c:txPr>
              <a:bodyPr/>
              <a:lstStyle/>
              <a:p>
                <a:pPr algn="ctr" rtl="1">
                  <a:defRPr sz="1000" b="0" i="0" u="none" strike="noStrike" baseline="0">
                    <a:solidFill>
                      <a:srgbClr val="000000"/>
                    </a:solidFill>
                    <a:latin typeface="Calibri"/>
                    <a:ea typeface="Calibri"/>
                    <a:cs typeface="Calibri"/>
                  </a:defRPr>
                </a:pPr>
                <a:endParaRPr lang="pt-BR"/>
              </a:p>
            </c:txPr>
            <c:showVal val="1"/>
          </c:dLbls>
          <c:cat>
            <c:strRef>
              <c:f>Indicadores!$S$3:$U$3</c:f>
              <c:strCache>
                <c:ptCount val="3"/>
                <c:pt idx="0">
                  <c:v>Mês 1</c:v>
                </c:pt>
                <c:pt idx="1">
                  <c:v>Mês 2</c:v>
                </c:pt>
                <c:pt idx="2">
                  <c:v>Mês 3</c:v>
                </c:pt>
              </c:strCache>
            </c:strRef>
          </c:cat>
          <c:val>
            <c:numRef>
              <c:f>Indicadores!$S$4:$U$4</c:f>
              <c:numCache>
                <c:formatCode>0.0%</c:formatCode>
                <c:ptCount val="3"/>
                <c:pt idx="0">
                  <c:v>0.43262411347517732</c:v>
                </c:pt>
                <c:pt idx="1">
                  <c:v>0.71631205673758869</c:v>
                </c:pt>
                <c:pt idx="2">
                  <c:v>1.0212765957446763</c:v>
                </c:pt>
              </c:numCache>
            </c:numRef>
          </c:val>
        </c:ser>
        <c:overlap val="-25"/>
        <c:axId val="144123008"/>
        <c:axId val="144124544"/>
      </c:barChart>
      <c:catAx>
        <c:axId val="144123008"/>
        <c:scaling>
          <c:orientation val="minMax"/>
        </c:scaling>
        <c:axPos val="b"/>
        <c:numFmt formatCode="General" sourceLinked="1"/>
        <c:maj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144124544"/>
        <c:crosses val="autoZero"/>
        <c:auto val="1"/>
        <c:lblAlgn val="ctr"/>
        <c:lblOffset val="100"/>
      </c:catAx>
      <c:valAx>
        <c:axId val="144124544"/>
        <c:scaling>
          <c:orientation val="minMax"/>
          <c:max val="1"/>
          <c:min val="0"/>
        </c:scaling>
        <c:delete val="1"/>
        <c:axPos val="l"/>
        <c:numFmt formatCode="0.0%" sourceLinked="1"/>
        <c:tickLblPos val="nextTo"/>
        <c:crossAx val="144123008"/>
        <c:crosses val="autoZero"/>
        <c:crossBetween val="between"/>
        <c:majorUnit val="0.1"/>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0.14898</cdr:x>
      <cdr:y>0.79466</cdr:y>
    </cdr:from>
    <cdr:to>
      <cdr:x>0.24055</cdr:x>
      <cdr:y>0.8798</cdr:y>
    </cdr:to>
    <cdr:sp macro="" textlink="">
      <cdr:nvSpPr>
        <cdr:cNvPr id="2" name="CaixaDeTexto 1"/>
        <cdr:cNvSpPr txBox="1"/>
      </cdr:nvSpPr>
      <cdr:spPr>
        <a:xfrm xmlns:a="http://schemas.openxmlformats.org/drawingml/2006/main">
          <a:off x="697355" y="2000266"/>
          <a:ext cx="428628" cy="214313"/>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pt-BR" sz="1100" dirty="0" smtClean="0"/>
            <a:t>150</a:t>
          </a:r>
          <a:endParaRPr lang="pt-BR" sz="1100" dirty="0"/>
        </a:p>
      </cdr:txBody>
    </cdr:sp>
  </cdr:relSizeAnchor>
  <cdr:relSizeAnchor xmlns:cdr="http://schemas.openxmlformats.org/drawingml/2006/chartDrawing">
    <cdr:from>
      <cdr:x>0.77471</cdr:x>
      <cdr:y>0.63673</cdr:y>
    </cdr:from>
    <cdr:to>
      <cdr:x>0.86628</cdr:x>
      <cdr:y>0.76628</cdr:y>
    </cdr:to>
    <cdr:sp macro="" textlink="">
      <cdr:nvSpPr>
        <cdr:cNvPr id="3" name="CaixaDeTexto 2"/>
        <cdr:cNvSpPr txBox="1"/>
      </cdr:nvSpPr>
      <cdr:spPr>
        <a:xfrm xmlns:a="http://schemas.openxmlformats.org/drawingml/2006/main">
          <a:off x="3626313" y="1602745"/>
          <a:ext cx="428628" cy="32608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pt-BR" sz="1100" dirty="0" smtClean="0"/>
            <a:t>391</a:t>
          </a:r>
          <a:endParaRPr lang="pt-BR"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0.15221</cdr:x>
      <cdr:y>0.6576</cdr:y>
    </cdr:from>
    <cdr:to>
      <cdr:x>0.23125</cdr:x>
      <cdr:y>1</cdr:y>
    </cdr:to>
    <cdr:sp macro="" textlink="">
      <cdr:nvSpPr>
        <cdr:cNvPr id="2" name="CaixaDeTexto 1"/>
        <cdr:cNvSpPr txBox="1"/>
      </cdr:nvSpPr>
      <cdr:spPr>
        <a:xfrm xmlns:a="http://schemas.openxmlformats.org/drawingml/2006/main">
          <a:off x="687830" y="1756197"/>
          <a:ext cx="35719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pt-BR" sz="1100" dirty="0" smtClean="0"/>
            <a:t>61</a:t>
          </a:r>
          <a:endParaRPr lang="pt-BR" sz="1100" dirty="0"/>
        </a:p>
      </cdr:txBody>
    </cdr:sp>
  </cdr:relSizeAnchor>
  <cdr:relSizeAnchor xmlns:cdr="http://schemas.openxmlformats.org/drawingml/2006/chartDrawing">
    <cdr:from>
      <cdr:x>0.45845</cdr:x>
      <cdr:y>0.61525</cdr:y>
    </cdr:from>
    <cdr:to>
      <cdr:x>0.56911</cdr:x>
      <cdr:y>0.749</cdr:y>
    </cdr:to>
    <cdr:sp macro="" textlink="">
      <cdr:nvSpPr>
        <cdr:cNvPr id="3" name="CaixaDeTexto 2"/>
        <cdr:cNvSpPr txBox="1"/>
      </cdr:nvSpPr>
      <cdr:spPr>
        <a:xfrm xmlns:a="http://schemas.openxmlformats.org/drawingml/2006/main">
          <a:off x="2071702" y="1643074"/>
          <a:ext cx="500066" cy="35719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pt-BR" sz="1100" dirty="0" smtClean="0"/>
            <a:t>101</a:t>
          </a:r>
          <a:endParaRPr lang="pt-BR" sz="1100" dirty="0"/>
        </a:p>
      </cdr:txBody>
    </cdr:sp>
  </cdr:relSizeAnchor>
  <cdr:relSizeAnchor xmlns:cdr="http://schemas.openxmlformats.org/drawingml/2006/chartDrawing">
    <cdr:from>
      <cdr:x>0.75881</cdr:x>
      <cdr:y>0.4815</cdr:y>
    </cdr:from>
    <cdr:to>
      <cdr:x>0.86947</cdr:x>
      <cdr:y>0.61525</cdr:y>
    </cdr:to>
    <cdr:sp macro="" textlink="">
      <cdr:nvSpPr>
        <cdr:cNvPr id="4" name="CaixaDeTexto 3"/>
        <cdr:cNvSpPr txBox="1"/>
      </cdr:nvSpPr>
      <cdr:spPr>
        <a:xfrm xmlns:a="http://schemas.openxmlformats.org/drawingml/2006/main">
          <a:off x="3429024" y="1285884"/>
          <a:ext cx="500066" cy="35719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pt-BR" sz="1100" dirty="0" smtClean="0"/>
            <a:t>144</a:t>
          </a:r>
          <a:endParaRPr lang="pt-BR"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302830-BF59-4EC5-BCF0-5516C6739880}" type="datetimeFigureOut">
              <a:rPr lang="pt-BR" smtClean="0"/>
              <a:pPr/>
              <a:t>22/03/2016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9CCCB9-CF82-4FB0-930E-35066A8F918C}"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Troquei</a:t>
            </a:r>
            <a:r>
              <a:rPr lang="pt-BR" baseline="0" dirty="0" smtClean="0"/>
              <a:t> as cores, pois normalmente, mesmo com fundo na cor bege, a apresentação fica escura. Para evitar problemas na hora de apresentar, coloquei fundo branco. Troquei a letra para </a:t>
            </a:r>
            <a:r>
              <a:rPr lang="pt-BR" baseline="0" dirty="0" err="1" smtClean="0"/>
              <a:t>Garamond</a:t>
            </a:r>
            <a:r>
              <a:rPr lang="pt-BR" baseline="0" dirty="0" smtClean="0"/>
              <a:t>, pois também fica mais claro. </a:t>
            </a:r>
            <a:endParaRPr lang="pt-BR" dirty="0"/>
          </a:p>
        </p:txBody>
      </p:sp>
      <p:sp>
        <p:nvSpPr>
          <p:cNvPr id="4" name="Espaço Reservado para Número de Slide 3"/>
          <p:cNvSpPr>
            <a:spLocks noGrp="1"/>
          </p:cNvSpPr>
          <p:nvPr>
            <p:ph type="sldNum" sz="quarter" idx="10"/>
          </p:nvPr>
        </p:nvSpPr>
        <p:spPr/>
        <p:txBody>
          <a:bodyPr/>
          <a:lstStyle/>
          <a:p>
            <a:fld id="{DF9CCCB9-CF82-4FB0-930E-35066A8F918C}" type="slidenum">
              <a:rPr lang="pt-BR" smtClean="0"/>
              <a:pPr/>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latin typeface="+mn-lt"/>
                <a:ea typeface="+mn-ea"/>
                <a:cs typeface="+mn-cs"/>
              </a:rPr>
              <a:t>A capacitação dos profissionais permitiu êxito nessa meta, além desse exame fazer parte do exame clínico apropriado. </a:t>
            </a:r>
          </a:p>
          <a:p>
            <a:endParaRPr lang="pt-BR" dirty="0"/>
          </a:p>
        </p:txBody>
      </p:sp>
      <p:sp>
        <p:nvSpPr>
          <p:cNvPr id="4" name="Espaço Reservado para Número de Slide 3"/>
          <p:cNvSpPr>
            <a:spLocks noGrp="1"/>
          </p:cNvSpPr>
          <p:nvPr>
            <p:ph type="sldNum" sz="quarter" idx="10"/>
          </p:nvPr>
        </p:nvSpPr>
        <p:spPr/>
        <p:txBody>
          <a:bodyPr/>
          <a:lstStyle/>
          <a:p>
            <a:fld id="{DF9CCCB9-CF82-4FB0-930E-35066A8F918C}" type="slidenum">
              <a:rPr lang="pt-BR" smtClean="0"/>
              <a:pPr/>
              <a:t>13</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Falar: </a:t>
            </a:r>
            <a:r>
              <a:rPr lang="pt-BR" sz="1200" kern="1200" dirty="0" smtClean="0">
                <a:solidFill>
                  <a:schemeClr val="tx1"/>
                </a:solidFill>
                <a:latin typeface="+mn-lt"/>
                <a:ea typeface="+mn-ea"/>
                <a:cs typeface="+mn-cs"/>
              </a:rPr>
              <a:t>Embora os usuários tenham encontrado algumas dificuldades para a realização dos exames gratuitamente, conseguimos alcançar essa meta devido a conscientização dos profissionais e usuários quanto a importância dos exames complementares, além disso,  a solicitação dos exames de acordo com o protocolo já esta introduzido na rotina das consultas. </a:t>
            </a:r>
            <a:endParaRPr lang="pt-BR" dirty="0"/>
          </a:p>
        </p:txBody>
      </p:sp>
      <p:sp>
        <p:nvSpPr>
          <p:cNvPr id="4" name="Espaço Reservado para Número de Slide 3"/>
          <p:cNvSpPr>
            <a:spLocks noGrp="1"/>
          </p:cNvSpPr>
          <p:nvPr>
            <p:ph type="sldNum" sz="quarter" idx="10"/>
          </p:nvPr>
        </p:nvSpPr>
        <p:spPr/>
        <p:txBody>
          <a:bodyPr/>
          <a:lstStyle/>
          <a:p>
            <a:fld id="{DF9CCCB9-CF82-4FB0-930E-35066A8F918C}" type="slidenum">
              <a:rPr lang="pt-BR" smtClean="0"/>
              <a:pPr/>
              <a:t>14</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Falar: </a:t>
            </a:r>
            <a:r>
              <a:rPr lang="pt-BR" sz="1200" kern="1200" dirty="0" smtClean="0">
                <a:solidFill>
                  <a:schemeClr val="tx1"/>
                </a:solidFill>
                <a:latin typeface="+mn-lt"/>
                <a:ea typeface="+mn-ea"/>
                <a:cs typeface="+mn-cs"/>
              </a:rPr>
              <a:t> Não tivemos dificuldade em cumprir a meta, pois os altos custos dos medicamentos que não fazem parte da lista de medicamentos da farmácia popular despertam o interesse da população na utilização dos medicamentos padronizados dispensados de forma gratuita ou com baixo custo. </a:t>
            </a:r>
            <a:endParaRPr lang="pt-BR" dirty="0"/>
          </a:p>
        </p:txBody>
      </p:sp>
      <p:sp>
        <p:nvSpPr>
          <p:cNvPr id="4" name="Espaço Reservado para Número de Slide 3"/>
          <p:cNvSpPr>
            <a:spLocks noGrp="1"/>
          </p:cNvSpPr>
          <p:nvPr>
            <p:ph type="sldNum" sz="quarter" idx="10"/>
          </p:nvPr>
        </p:nvSpPr>
        <p:spPr/>
        <p:txBody>
          <a:bodyPr/>
          <a:lstStyle/>
          <a:p>
            <a:fld id="{DF9CCCB9-CF82-4FB0-930E-35066A8F918C}" type="slidenum">
              <a:rPr lang="pt-BR" smtClean="0"/>
              <a:pPr/>
              <a:t>15</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Falar: </a:t>
            </a:r>
            <a:r>
              <a:rPr lang="pt-BR" sz="1200" kern="1200" dirty="0" smtClean="0">
                <a:solidFill>
                  <a:schemeClr val="tx1"/>
                </a:solidFill>
                <a:latin typeface="+mn-lt"/>
                <a:ea typeface="+mn-ea"/>
                <a:cs typeface="+mn-cs"/>
              </a:rPr>
              <a:t>O sucesso desta meta se deve a colaboração da dentista da UBS, que participou ativamente das ações direcionadas a saúde bucal. </a:t>
            </a:r>
            <a:endParaRPr lang="pt-BR" dirty="0"/>
          </a:p>
        </p:txBody>
      </p:sp>
      <p:sp>
        <p:nvSpPr>
          <p:cNvPr id="4" name="Espaço Reservado para Número de Slide 3"/>
          <p:cNvSpPr>
            <a:spLocks noGrp="1"/>
          </p:cNvSpPr>
          <p:nvPr>
            <p:ph type="sldNum" sz="quarter" idx="10"/>
          </p:nvPr>
        </p:nvSpPr>
        <p:spPr/>
        <p:txBody>
          <a:bodyPr/>
          <a:lstStyle/>
          <a:p>
            <a:fld id="{DF9CCCB9-CF82-4FB0-930E-35066A8F918C}" type="slidenum">
              <a:rPr lang="pt-BR" smtClean="0"/>
              <a:pPr/>
              <a:t>16</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Falar: </a:t>
            </a:r>
            <a:r>
              <a:rPr lang="pt-BR" sz="1200" kern="1200" dirty="0" smtClean="0">
                <a:solidFill>
                  <a:schemeClr val="tx1"/>
                </a:solidFill>
                <a:latin typeface="+mn-lt"/>
                <a:ea typeface="+mn-ea"/>
                <a:cs typeface="+mn-cs"/>
              </a:rPr>
              <a:t>Este resultado foi alcançado através do engajamento de toda a equipe, pois sempre enfatizávamos esta questão nas reuniões, ou seja, a identificação e busca de pessoas com hipertensão e/ou diabetes era um dos pontos fundamentais do desenvolvimento da intervenção, todos eram agendados ou se chegassem espontaneamente eram acolhidos, o que facilitou a adesão ao programa. </a:t>
            </a:r>
            <a:endParaRPr lang="pt-BR" dirty="0"/>
          </a:p>
        </p:txBody>
      </p:sp>
      <p:sp>
        <p:nvSpPr>
          <p:cNvPr id="4" name="Espaço Reservado para Número de Slide 3"/>
          <p:cNvSpPr>
            <a:spLocks noGrp="1"/>
          </p:cNvSpPr>
          <p:nvPr>
            <p:ph type="sldNum" sz="quarter" idx="10"/>
          </p:nvPr>
        </p:nvSpPr>
        <p:spPr/>
        <p:txBody>
          <a:bodyPr/>
          <a:lstStyle/>
          <a:p>
            <a:fld id="{DF9CCCB9-CF82-4FB0-930E-35066A8F918C}" type="slidenum">
              <a:rPr lang="pt-BR" smtClean="0"/>
              <a:pPr/>
              <a:t>17</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Falar:</a:t>
            </a:r>
            <a:r>
              <a:rPr lang="pt-BR" sz="1200" kern="1200" dirty="0" smtClean="0">
                <a:solidFill>
                  <a:schemeClr val="tx1"/>
                </a:solidFill>
                <a:latin typeface="+mn-lt"/>
                <a:ea typeface="+mn-ea"/>
                <a:cs typeface="+mn-cs"/>
              </a:rPr>
              <a:t>Embora a secretaria da saúde não tenha disponibilizado fichas espelho, as ações realizadas eram registradas no prontuário do usuário e também em um caderno, que continha os mesmos campos de preenchimento iguais aos campos do modelo de ficha espelho disponibilizado pelo curso de especialização.  O sucesso dessa meta se deve a conscientização da equipe quanto a importância de registrar todas as ações realizadas durante o atendimento dos usuários. A capacitação quanto ao preenchimento dos campos também contribuiu na qualidade dos registros</a:t>
            </a:r>
            <a:r>
              <a:rPr lang="pt-BR" baseline="0" dirty="0" smtClean="0"/>
              <a:t> </a:t>
            </a:r>
            <a:endParaRPr lang="pt-BR" dirty="0"/>
          </a:p>
        </p:txBody>
      </p:sp>
      <p:sp>
        <p:nvSpPr>
          <p:cNvPr id="4" name="Espaço Reservado para Número de Slide 3"/>
          <p:cNvSpPr>
            <a:spLocks noGrp="1"/>
          </p:cNvSpPr>
          <p:nvPr>
            <p:ph type="sldNum" sz="quarter" idx="10"/>
          </p:nvPr>
        </p:nvSpPr>
        <p:spPr/>
        <p:txBody>
          <a:bodyPr/>
          <a:lstStyle/>
          <a:p>
            <a:fld id="{DF9CCCB9-CF82-4FB0-930E-35066A8F918C}" type="slidenum">
              <a:rPr lang="pt-BR" smtClean="0"/>
              <a:pPr/>
              <a:t>18</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Falar: </a:t>
            </a:r>
            <a:r>
              <a:rPr lang="pt-BR" sz="1200" kern="1200" dirty="0" smtClean="0">
                <a:solidFill>
                  <a:schemeClr val="tx1"/>
                </a:solidFill>
                <a:latin typeface="+mn-lt"/>
                <a:ea typeface="+mn-ea"/>
                <a:cs typeface="+mn-cs"/>
              </a:rPr>
              <a:t> O sucesso da meta de seve ao empenho dos profissionais na realização da estratificação do risco cardiovascular e da conscientização dos usuários quanto a necessidade da realização dos exames complementares para uma avaliação de qualidade. </a:t>
            </a:r>
            <a:endParaRPr lang="pt-BR" dirty="0"/>
          </a:p>
        </p:txBody>
      </p:sp>
      <p:sp>
        <p:nvSpPr>
          <p:cNvPr id="4" name="Espaço Reservado para Número de Slide 3"/>
          <p:cNvSpPr>
            <a:spLocks noGrp="1"/>
          </p:cNvSpPr>
          <p:nvPr>
            <p:ph type="sldNum" sz="quarter" idx="10"/>
          </p:nvPr>
        </p:nvSpPr>
        <p:spPr/>
        <p:txBody>
          <a:bodyPr/>
          <a:lstStyle/>
          <a:p>
            <a:fld id="{DF9CCCB9-CF82-4FB0-930E-35066A8F918C}" type="slidenum">
              <a:rPr lang="pt-BR" smtClean="0"/>
              <a:pPr/>
              <a:t>19</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O cumprimento da meta se deve as orientações realizadas durante as consultas individuais, como também durante as ações coletivas, onde tivemos a colaboração da nutricionista.</a:t>
            </a:r>
            <a:endParaRPr lang="pt-BR" dirty="0"/>
          </a:p>
        </p:txBody>
      </p:sp>
      <p:sp>
        <p:nvSpPr>
          <p:cNvPr id="4" name="Espaço Reservado para Número de Slide 3"/>
          <p:cNvSpPr>
            <a:spLocks noGrp="1"/>
          </p:cNvSpPr>
          <p:nvPr>
            <p:ph type="sldNum" sz="quarter" idx="10"/>
          </p:nvPr>
        </p:nvSpPr>
        <p:spPr/>
        <p:txBody>
          <a:bodyPr/>
          <a:lstStyle/>
          <a:p>
            <a:fld id="{DF9CCCB9-CF82-4FB0-930E-35066A8F918C}" type="slidenum">
              <a:rPr lang="pt-BR" smtClean="0"/>
              <a:pPr/>
              <a:t>20</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Em todas as ações de promoção da saúde, procuramos reforçar as orientações sobre a importância de se praticar atividades físicas, tanto nas consultas individuais como durante as ações coletivas.  Nesta ação contamos com a participação do fisioterapeuta do NASF, que conduzia a prática de atividades físicas com os usuários. </a:t>
            </a:r>
            <a:endParaRPr lang="pt-BR" dirty="0"/>
          </a:p>
        </p:txBody>
      </p:sp>
      <p:sp>
        <p:nvSpPr>
          <p:cNvPr id="4" name="Espaço Reservado para Número de Slide 3"/>
          <p:cNvSpPr>
            <a:spLocks noGrp="1"/>
          </p:cNvSpPr>
          <p:nvPr>
            <p:ph type="sldNum" sz="quarter" idx="10"/>
          </p:nvPr>
        </p:nvSpPr>
        <p:spPr/>
        <p:txBody>
          <a:bodyPr/>
          <a:lstStyle/>
          <a:p>
            <a:fld id="{DF9CCCB9-CF82-4FB0-930E-35066A8F918C}" type="slidenum">
              <a:rPr lang="pt-BR" smtClean="0"/>
              <a:pPr/>
              <a:t>21</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Em todas nas consultas individuais e ações coletivas, procuramos reforçar diversas orientações, incluindo os riscos do tabagismo, o que facilitou o cumprimento da meta. </a:t>
            </a:r>
            <a:endParaRPr lang="pt-BR" dirty="0"/>
          </a:p>
        </p:txBody>
      </p:sp>
      <p:sp>
        <p:nvSpPr>
          <p:cNvPr id="4" name="Espaço Reservado para Número de Slide 3"/>
          <p:cNvSpPr>
            <a:spLocks noGrp="1"/>
          </p:cNvSpPr>
          <p:nvPr>
            <p:ph type="sldNum" sz="quarter" idx="10"/>
          </p:nvPr>
        </p:nvSpPr>
        <p:spPr/>
        <p:txBody>
          <a:bodyPr/>
          <a:lstStyle/>
          <a:p>
            <a:fld id="{DF9CCCB9-CF82-4FB0-930E-35066A8F918C}" type="slidenum">
              <a:rPr lang="pt-BR" smtClean="0"/>
              <a:pPr/>
              <a:t>22</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Me</a:t>
            </a:r>
            <a:r>
              <a:rPr lang="pt-BR" baseline="0" dirty="0" smtClean="0"/>
              <a:t> guiei no teu TCC e reformulei </a:t>
            </a:r>
            <a:r>
              <a:rPr lang="pt-BR" baseline="0" smtClean="0"/>
              <a:t>a introdução. </a:t>
            </a:r>
            <a:endParaRPr lang="pt-BR" dirty="0"/>
          </a:p>
        </p:txBody>
      </p:sp>
      <p:sp>
        <p:nvSpPr>
          <p:cNvPr id="4" name="Espaço Reservado para Número de Slide 3"/>
          <p:cNvSpPr>
            <a:spLocks noGrp="1"/>
          </p:cNvSpPr>
          <p:nvPr>
            <p:ph type="sldNum" sz="quarter" idx="10"/>
          </p:nvPr>
        </p:nvSpPr>
        <p:spPr/>
        <p:txBody>
          <a:bodyPr/>
          <a:lstStyle/>
          <a:p>
            <a:fld id="{DF9CCCB9-CF82-4FB0-930E-35066A8F918C}" type="slidenum">
              <a:rPr lang="pt-BR" smtClean="0"/>
              <a:pPr/>
              <a:t>2</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dirty="0" smtClean="0">
                <a:solidFill>
                  <a:schemeClr val="tx1"/>
                </a:solidFill>
                <a:latin typeface="+mn-lt"/>
                <a:ea typeface="+mn-ea"/>
                <a:cs typeface="+mn-cs"/>
              </a:rPr>
              <a:t>Em todas nas consultas individuais e ações coletivas, procuramos reforçar diversas orientações, incluindo higiene bucal, o que facilitou o cumprimento da meta. </a:t>
            </a:r>
            <a:endParaRPr lang="pt-BR" dirty="0"/>
          </a:p>
        </p:txBody>
      </p:sp>
      <p:sp>
        <p:nvSpPr>
          <p:cNvPr id="4" name="Espaço Reservado para Número de Slide 3"/>
          <p:cNvSpPr>
            <a:spLocks noGrp="1"/>
          </p:cNvSpPr>
          <p:nvPr>
            <p:ph type="sldNum" sz="quarter" idx="10"/>
          </p:nvPr>
        </p:nvSpPr>
        <p:spPr/>
        <p:txBody>
          <a:bodyPr/>
          <a:lstStyle/>
          <a:p>
            <a:fld id="{DF9CCCB9-CF82-4FB0-930E-35066A8F918C}" type="slidenum">
              <a:rPr lang="pt-BR" smtClean="0"/>
              <a:pPr/>
              <a:t>23</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Aqui são apenas tópicos que podem ser comentados</a:t>
            </a:r>
            <a:r>
              <a:rPr lang="pt-BR" baseline="0" dirty="0" smtClean="0"/>
              <a:t> durante a apresentação</a:t>
            </a:r>
            <a:endParaRPr lang="pt-BR" dirty="0"/>
          </a:p>
        </p:txBody>
      </p:sp>
      <p:sp>
        <p:nvSpPr>
          <p:cNvPr id="4" name="Espaço Reservado para Número de Slide 3"/>
          <p:cNvSpPr>
            <a:spLocks noGrp="1"/>
          </p:cNvSpPr>
          <p:nvPr>
            <p:ph type="sldNum" sz="quarter" idx="10"/>
          </p:nvPr>
        </p:nvSpPr>
        <p:spPr/>
        <p:txBody>
          <a:bodyPr/>
          <a:lstStyle/>
          <a:p>
            <a:fld id="{DF9CCCB9-CF82-4FB0-930E-35066A8F918C}" type="slidenum">
              <a:rPr lang="pt-BR" smtClean="0"/>
              <a:pPr/>
              <a:t>24</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Temos que ser breves, pincelar,</a:t>
            </a:r>
            <a:r>
              <a:rPr lang="pt-BR" baseline="0" dirty="0" smtClean="0"/>
              <a:t> pois só temos 15 minutos e o mais importante de tudo são teus resultados. Aqui eu modifiquei para 39, pois era assim que estava escrito na tua análise situacional. Não podemos colocar nada diferente do que está escrito. </a:t>
            </a:r>
            <a:endParaRPr lang="pt-BR" dirty="0"/>
          </a:p>
        </p:txBody>
      </p:sp>
      <p:sp>
        <p:nvSpPr>
          <p:cNvPr id="4" name="Espaço Reservado para Número de Slide 3"/>
          <p:cNvSpPr>
            <a:spLocks noGrp="1"/>
          </p:cNvSpPr>
          <p:nvPr>
            <p:ph type="sldNum" sz="quarter" idx="10"/>
          </p:nvPr>
        </p:nvSpPr>
        <p:spPr/>
        <p:txBody>
          <a:bodyPr/>
          <a:lstStyle/>
          <a:p>
            <a:fld id="{DF9CCCB9-CF82-4FB0-930E-35066A8F918C}" type="slidenum">
              <a:rPr lang="pt-BR" smtClean="0"/>
              <a:pPr/>
              <a:t>3</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 É</a:t>
            </a:r>
            <a:r>
              <a:rPr lang="pt-BR" baseline="0" dirty="0" smtClean="0"/>
              <a:t> importante você explicar que a UBS tem dois módulos e que a UBS nova esta em fase final de construção. Você pode comentar os nomes das pessoas, mas não precisa estar escrito.  </a:t>
            </a:r>
            <a:endParaRPr lang="pt-BR" dirty="0"/>
          </a:p>
        </p:txBody>
      </p:sp>
      <p:sp>
        <p:nvSpPr>
          <p:cNvPr id="4" name="Espaço Reservado para Número de Slide 3"/>
          <p:cNvSpPr>
            <a:spLocks noGrp="1"/>
          </p:cNvSpPr>
          <p:nvPr>
            <p:ph type="sldNum" sz="quarter" idx="10"/>
          </p:nvPr>
        </p:nvSpPr>
        <p:spPr/>
        <p:txBody>
          <a:bodyPr/>
          <a:lstStyle/>
          <a:p>
            <a:fld id="{DF9CCCB9-CF82-4FB0-930E-35066A8F918C}" type="slidenum">
              <a:rPr lang="pt-BR" smtClean="0"/>
              <a:pPr/>
              <a:t>4</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DF9CCCB9-CF82-4FB0-930E-35066A8F918C}" type="slidenum">
              <a:rPr lang="pt-BR" smtClean="0"/>
              <a:pPr/>
              <a:t>7</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Jesus, temos</a:t>
            </a:r>
            <a:r>
              <a:rPr lang="pt-BR" baseline="0" dirty="0" smtClean="0"/>
              <a:t> que colocar que solicitamos as fichas espelhos e elaboramos um caderno de registros, embora a secretaria nunca tenha fornecido esse material. </a:t>
            </a:r>
            <a:endParaRPr lang="pt-BR" dirty="0"/>
          </a:p>
        </p:txBody>
      </p:sp>
      <p:sp>
        <p:nvSpPr>
          <p:cNvPr id="4" name="Espaço Reservado para Número de Slide 3"/>
          <p:cNvSpPr>
            <a:spLocks noGrp="1"/>
          </p:cNvSpPr>
          <p:nvPr>
            <p:ph type="sldNum" sz="quarter" idx="10"/>
          </p:nvPr>
        </p:nvSpPr>
        <p:spPr/>
        <p:txBody>
          <a:bodyPr/>
          <a:lstStyle/>
          <a:p>
            <a:fld id="{DF9CCCB9-CF82-4FB0-930E-35066A8F918C}" type="slidenum">
              <a:rPr lang="pt-BR" smtClean="0"/>
              <a:pPr/>
              <a:t>8</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Falar</a:t>
            </a:r>
            <a:r>
              <a:rPr lang="pt-BR" baseline="0" dirty="0" smtClean="0"/>
              <a:t> na hora da apresentação: </a:t>
            </a:r>
            <a:r>
              <a:rPr lang="pt-BR" sz="1200" kern="1200" dirty="0" smtClean="0">
                <a:solidFill>
                  <a:schemeClr val="tx1"/>
                </a:solidFill>
                <a:latin typeface="+mn-lt"/>
                <a:ea typeface="+mn-ea"/>
                <a:cs typeface="+mn-cs"/>
              </a:rPr>
              <a:t>Este resultado não foi o esperado devido a diversos fatores, como a estrutura física da unidade que é dividida por dois módulos, onde uma equipe trabalha no turno da manhã e outra no turno da tarde, sendo que cada equipe atende áreas distintas com planejamento diferentes, o tempo disponibilizado aos usuários é reduzido. Outro fator que também dificultou o alcance das metas, foi o grande número de feriados de final de ano e carnaval, o que diminui a disponibilidade de dias úteis para o atendimento.  Além disso, não podemos deixar de destacar que os demais grupos populacionais seguiram sendo atendidos normalmente, onde o processo de trabalho foi organizado para que a intervenção transcorresse naturalmente, sem prejudicar as outras atividades já desenvolvidas na UBS. </a:t>
            </a:r>
          </a:p>
          <a:p>
            <a:endParaRPr lang="pt-BR" dirty="0"/>
          </a:p>
        </p:txBody>
      </p:sp>
      <p:sp>
        <p:nvSpPr>
          <p:cNvPr id="4" name="Espaço Reservado para Número de Slide 3"/>
          <p:cNvSpPr>
            <a:spLocks noGrp="1"/>
          </p:cNvSpPr>
          <p:nvPr>
            <p:ph type="sldNum" sz="quarter" idx="10"/>
          </p:nvPr>
        </p:nvSpPr>
        <p:spPr/>
        <p:txBody>
          <a:bodyPr/>
          <a:lstStyle/>
          <a:p>
            <a:fld id="{DF9CCCB9-CF82-4FB0-930E-35066A8F918C}" type="slidenum">
              <a:rPr lang="pt-BR" smtClean="0"/>
              <a:pPr/>
              <a:t>10</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solidFill>
                  <a:srgbClr val="FF0000"/>
                </a:solidFill>
              </a:rPr>
              <a:t>Aqui é importante que você</a:t>
            </a:r>
            <a:r>
              <a:rPr lang="pt-BR" baseline="0" dirty="0" smtClean="0">
                <a:solidFill>
                  <a:srgbClr val="FF0000"/>
                </a:solidFill>
              </a:rPr>
              <a:t> fale que superamos a estimativa de que na área da equipe residissem 141 pessoas com diabetes</a:t>
            </a:r>
            <a:r>
              <a:rPr lang="pt-BR" baseline="0" dirty="0" smtClean="0"/>
              <a:t>. Falar na apresentação os motivos que facilitaram essa meta: </a:t>
            </a:r>
            <a:r>
              <a:rPr lang="pt-BR" sz="1200" kern="1200" dirty="0" smtClean="0">
                <a:solidFill>
                  <a:schemeClr val="tx1"/>
                </a:solidFill>
                <a:latin typeface="+mn-lt"/>
                <a:ea typeface="+mn-ea"/>
                <a:cs typeface="+mn-cs"/>
              </a:rPr>
              <a:t>Embora tenhamos um número de dias úteis reduzidos durante o período de intervenção e também o fato do número de pessoas com diabetes ser menor que o de hipertensão, superamos a meta e também a estimativa de que número de pessoas com diabetes moradoras na área de abrangência da UBS fosse 141 pessoas. </a:t>
            </a:r>
          </a:p>
          <a:p>
            <a:endParaRPr lang="pt-BR" dirty="0"/>
          </a:p>
        </p:txBody>
      </p:sp>
      <p:sp>
        <p:nvSpPr>
          <p:cNvPr id="4" name="Espaço Reservado para Número de Slide 3"/>
          <p:cNvSpPr>
            <a:spLocks noGrp="1"/>
          </p:cNvSpPr>
          <p:nvPr>
            <p:ph type="sldNum" sz="quarter" idx="10"/>
          </p:nvPr>
        </p:nvSpPr>
        <p:spPr/>
        <p:txBody>
          <a:bodyPr/>
          <a:lstStyle/>
          <a:p>
            <a:fld id="{DF9CCCB9-CF82-4FB0-930E-35066A8F918C}" type="slidenum">
              <a:rPr lang="pt-BR" smtClean="0"/>
              <a:pPr/>
              <a:t>11</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Falar na apresentação: </a:t>
            </a:r>
            <a:r>
              <a:rPr lang="pt-BR" sz="1200" kern="1200" dirty="0" smtClean="0">
                <a:solidFill>
                  <a:schemeClr val="tx1"/>
                </a:solidFill>
                <a:latin typeface="+mn-lt"/>
                <a:ea typeface="+mn-ea"/>
                <a:cs typeface="+mn-cs"/>
              </a:rPr>
              <a:t>Conseguimos alcançar essa meta devido ao comprometimento da equipe com a intervenção, conscientização quanto a importância do exame clínico adequado, além da condição de que o cadastramento da pessoa com hipertensão seria realizado mediante avaliação clínica. Não podemos deixar de comentar que a organização da agenda com o tempo suficiente para realizar todas as ações planejadas também contribuiu para o sucesso da meta.</a:t>
            </a:r>
            <a:endParaRPr lang="pt-BR" dirty="0"/>
          </a:p>
        </p:txBody>
      </p:sp>
      <p:sp>
        <p:nvSpPr>
          <p:cNvPr id="4" name="Espaço Reservado para Número de Slide 3"/>
          <p:cNvSpPr>
            <a:spLocks noGrp="1"/>
          </p:cNvSpPr>
          <p:nvPr>
            <p:ph type="sldNum" sz="quarter" idx="10"/>
          </p:nvPr>
        </p:nvSpPr>
        <p:spPr/>
        <p:txBody>
          <a:bodyPr/>
          <a:lstStyle/>
          <a:p>
            <a:fld id="{DF9CCCB9-CF82-4FB0-930E-35066A8F918C}" type="slidenum">
              <a:rPr lang="pt-BR" smtClean="0"/>
              <a:pPr/>
              <a:t>12</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9BC1512-1DA1-43BC-BB92-3E4D248DB011}" type="datetimeFigureOut">
              <a:rPr lang="pt-BR" smtClean="0"/>
              <a:pPr/>
              <a:t>22/03/2016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8AD29C4-8669-4BC4-8F33-33417EB38C86}"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9BC1512-1DA1-43BC-BB92-3E4D248DB011}" type="datetimeFigureOut">
              <a:rPr lang="pt-BR" smtClean="0"/>
              <a:pPr/>
              <a:t>22/03/2016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8AD29C4-8669-4BC4-8F33-33417EB38C86}"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9BC1512-1DA1-43BC-BB92-3E4D248DB011}" type="datetimeFigureOut">
              <a:rPr lang="pt-BR" smtClean="0"/>
              <a:pPr/>
              <a:t>22/03/2016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8AD29C4-8669-4BC4-8F33-33417EB38C86}"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9BC1512-1DA1-43BC-BB92-3E4D248DB011}" type="datetimeFigureOut">
              <a:rPr lang="pt-BR" smtClean="0"/>
              <a:pPr/>
              <a:t>22/03/2016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8AD29C4-8669-4BC4-8F33-33417EB38C86}"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79BC1512-1DA1-43BC-BB92-3E4D248DB011}" type="datetimeFigureOut">
              <a:rPr lang="pt-BR" smtClean="0"/>
              <a:pPr/>
              <a:t>22/03/2016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8AD29C4-8669-4BC4-8F33-33417EB38C86}"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9BC1512-1DA1-43BC-BB92-3E4D248DB011}" type="datetimeFigureOut">
              <a:rPr lang="pt-BR" smtClean="0"/>
              <a:pPr/>
              <a:t>22/03/2016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8AD29C4-8669-4BC4-8F33-33417EB38C86}"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9BC1512-1DA1-43BC-BB92-3E4D248DB011}" type="datetimeFigureOut">
              <a:rPr lang="pt-BR" smtClean="0"/>
              <a:pPr/>
              <a:t>22/03/2016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8AD29C4-8669-4BC4-8F33-33417EB38C86}"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79BC1512-1DA1-43BC-BB92-3E4D248DB011}" type="datetimeFigureOut">
              <a:rPr lang="pt-BR" smtClean="0"/>
              <a:pPr/>
              <a:t>22/03/2016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8AD29C4-8669-4BC4-8F33-33417EB38C86}"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9BC1512-1DA1-43BC-BB92-3E4D248DB011}" type="datetimeFigureOut">
              <a:rPr lang="pt-BR" smtClean="0"/>
              <a:pPr/>
              <a:t>22/03/2016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8AD29C4-8669-4BC4-8F33-33417EB38C86}"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79BC1512-1DA1-43BC-BB92-3E4D248DB011}" type="datetimeFigureOut">
              <a:rPr lang="pt-BR" smtClean="0"/>
              <a:pPr/>
              <a:t>22/03/2016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8AD29C4-8669-4BC4-8F33-33417EB38C86}"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79BC1512-1DA1-43BC-BB92-3E4D248DB011}" type="datetimeFigureOut">
              <a:rPr lang="pt-BR" smtClean="0"/>
              <a:pPr/>
              <a:t>22/03/2016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8AD29C4-8669-4BC4-8F33-33417EB38C86}"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C1512-1DA1-43BC-BB92-3E4D248DB011}" type="datetimeFigureOut">
              <a:rPr lang="pt-BR" smtClean="0"/>
              <a:pPr/>
              <a:t>22/03/2016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AD29C4-8669-4BC4-8F33-33417EB38C86}"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78210" y="260648"/>
            <a:ext cx="7051376" cy="1816194"/>
          </a:xfrm>
        </p:spPr>
        <p:txBody>
          <a:bodyPr>
            <a:noAutofit/>
          </a:bodyPr>
          <a:lstStyle/>
          <a:p>
            <a:pPr algn="ctr"/>
            <a:r>
              <a:rPr lang="pt-BR" sz="2400" b="1" dirty="0">
                <a:latin typeface="Garamond" pitchFamily="18" charset="0"/>
                <a:cs typeface="Arial" pitchFamily="34" charset="0"/>
              </a:rPr>
              <a:t>U</a:t>
            </a:r>
            <a:r>
              <a:rPr lang="pt-BR" sz="2400" b="1" dirty="0" smtClean="0">
                <a:latin typeface="Garamond" pitchFamily="18" charset="0"/>
                <a:cs typeface="Arial" pitchFamily="34" charset="0"/>
              </a:rPr>
              <a:t>niversidade </a:t>
            </a:r>
            <a:r>
              <a:rPr lang="pt-BR" sz="2400" b="1" dirty="0">
                <a:latin typeface="Garamond" pitchFamily="18" charset="0"/>
                <a:cs typeface="Arial" pitchFamily="34" charset="0"/>
              </a:rPr>
              <a:t>A</a:t>
            </a:r>
            <a:r>
              <a:rPr lang="pt-BR" sz="2400" b="1" dirty="0" smtClean="0">
                <a:latin typeface="Garamond" pitchFamily="18" charset="0"/>
                <a:cs typeface="Arial" pitchFamily="34" charset="0"/>
              </a:rPr>
              <a:t>berta do </a:t>
            </a:r>
            <a:r>
              <a:rPr lang="pt-BR" sz="2400" b="1" dirty="0" err="1">
                <a:latin typeface="Garamond" pitchFamily="18" charset="0"/>
                <a:cs typeface="Arial" pitchFamily="34" charset="0"/>
              </a:rPr>
              <a:t>S</a:t>
            </a:r>
            <a:r>
              <a:rPr lang="pt-BR" sz="2400" b="1" dirty="0" err="1" smtClean="0">
                <a:latin typeface="Garamond" pitchFamily="18" charset="0"/>
                <a:cs typeface="Arial" pitchFamily="34" charset="0"/>
              </a:rPr>
              <a:t>us</a:t>
            </a:r>
            <a:r>
              <a:rPr lang="pt-BR" sz="2400" dirty="0" smtClean="0">
                <a:latin typeface="Garamond" pitchFamily="18" charset="0"/>
                <a:cs typeface="Arial" pitchFamily="34" charset="0"/>
              </a:rPr>
              <a:t/>
            </a:r>
            <a:br>
              <a:rPr lang="pt-BR" sz="2400" dirty="0" smtClean="0">
                <a:latin typeface="Garamond" pitchFamily="18" charset="0"/>
                <a:cs typeface="Arial" pitchFamily="34" charset="0"/>
              </a:rPr>
            </a:br>
            <a:r>
              <a:rPr lang="pt-BR" sz="2400" b="1" dirty="0">
                <a:latin typeface="Garamond" pitchFamily="18" charset="0"/>
                <a:cs typeface="Arial" pitchFamily="34" charset="0"/>
              </a:rPr>
              <a:t>U</a:t>
            </a:r>
            <a:r>
              <a:rPr lang="pt-BR" sz="2400" b="1" dirty="0" smtClean="0">
                <a:latin typeface="Garamond" pitchFamily="18" charset="0"/>
                <a:cs typeface="Arial" pitchFamily="34" charset="0"/>
              </a:rPr>
              <a:t>niversidade </a:t>
            </a:r>
            <a:r>
              <a:rPr lang="pt-BR" sz="2400" b="1" dirty="0">
                <a:latin typeface="Garamond" pitchFamily="18" charset="0"/>
                <a:cs typeface="Arial" pitchFamily="34" charset="0"/>
              </a:rPr>
              <a:t>F</a:t>
            </a:r>
            <a:r>
              <a:rPr lang="pt-BR" sz="2400" b="1" dirty="0" smtClean="0">
                <a:latin typeface="Garamond" pitchFamily="18" charset="0"/>
                <a:cs typeface="Arial" pitchFamily="34" charset="0"/>
              </a:rPr>
              <a:t>ederal de Pelotas</a:t>
            </a:r>
            <a:r>
              <a:rPr lang="pt-BR" sz="2400" dirty="0">
                <a:latin typeface="Garamond" pitchFamily="18" charset="0"/>
                <a:cs typeface="Arial" pitchFamily="34" charset="0"/>
              </a:rPr>
              <a:t/>
            </a:r>
            <a:br>
              <a:rPr lang="pt-BR" sz="2400" dirty="0">
                <a:latin typeface="Garamond" pitchFamily="18" charset="0"/>
                <a:cs typeface="Arial" pitchFamily="34" charset="0"/>
              </a:rPr>
            </a:br>
            <a:r>
              <a:rPr lang="pt-BR" sz="2400" b="1" dirty="0">
                <a:latin typeface="Garamond" pitchFamily="18" charset="0"/>
                <a:cs typeface="Arial" pitchFamily="34" charset="0"/>
              </a:rPr>
              <a:t>Especialização em Saúde da Família</a:t>
            </a:r>
            <a:r>
              <a:rPr lang="pt-BR" sz="2400" dirty="0">
                <a:latin typeface="Garamond" pitchFamily="18" charset="0"/>
                <a:cs typeface="Arial" pitchFamily="34" charset="0"/>
              </a:rPr>
              <a:t/>
            </a:r>
            <a:br>
              <a:rPr lang="pt-BR" sz="2400" dirty="0">
                <a:latin typeface="Garamond" pitchFamily="18" charset="0"/>
                <a:cs typeface="Arial" pitchFamily="34" charset="0"/>
              </a:rPr>
            </a:br>
            <a:r>
              <a:rPr lang="pt-BR" sz="2400" b="1" dirty="0">
                <a:latin typeface="Garamond" pitchFamily="18" charset="0"/>
                <a:cs typeface="Arial" pitchFamily="34" charset="0"/>
              </a:rPr>
              <a:t>Modalidade a Distância</a:t>
            </a:r>
            <a:r>
              <a:rPr lang="pt-BR" sz="2400" dirty="0">
                <a:latin typeface="Garamond" pitchFamily="18" charset="0"/>
                <a:cs typeface="Arial" pitchFamily="34" charset="0"/>
              </a:rPr>
              <a:t/>
            </a:r>
            <a:br>
              <a:rPr lang="pt-BR" sz="2400" dirty="0">
                <a:latin typeface="Garamond" pitchFamily="18" charset="0"/>
                <a:cs typeface="Arial" pitchFamily="34" charset="0"/>
              </a:rPr>
            </a:br>
            <a:r>
              <a:rPr lang="pt-BR" sz="2400" b="1" dirty="0">
                <a:latin typeface="Garamond" pitchFamily="18" charset="0"/>
                <a:cs typeface="Arial" pitchFamily="34" charset="0"/>
              </a:rPr>
              <a:t>Turma </a:t>
            </a:r>
            <a:r>
              <a:rPr lang="pt-BR" sz="2400" b="1" dirty="0" smtClean="0">
                <a:latin typeface="Garamond" pitchFamily="18" charset="0"/>
                <a:cs typeface="Arial" pitchFamily="34" charset="0"/>
              </a:rPr>
              <a:t>9</a:t>
            </a:r>
            <a:endParaRPr lang="pt-BR" sz="2400" dirty="0">
              <a:latin typeface="Garamond" pitchFamily="18" charset="0"/>
              <a:cs typeface="Arial" pitchFamily="34" charset="0"/>
            </a:endParaRPr>
          </a:p>
        </p:txBody>
      </p:sp>
      <p:sp>
        <p:nvSpPr>
          <p:cNvPr id="3" name="Subtítulo 2"/>
          <p:cNvSpPr>
            <a:spLocks noGrp="1"/>
          </p:cNvSpPr>
          <p:nvPr>
            <p:ph type="subTitle" idx="1"/>
          </p:nvPr>
        </p:nvSpPr>
        <p:spPr>
          <a:xfrm>
            <a:off x="214282" y="1857364"/>
            <a:ext cx="8572560" cy="4643470"/>
          </a:xfrm>
        </p:spPr>
        <p:txBody>
          <a:bodyPr>
            <a:normAutofit fontScale="92500" lnSpcReduction="10000"/>
          </a:bodyPr>
          <a:lstStyle/>
          <a:p>
            <a:r>
              <a:rPr lang="pt-BR" b="1" dirty="0"/>
              <a:t> </a:t>
            </a:r>
            <a:endParaRPr lang="pt-BR" sz="2400" dirty="0">
              <a:solidFill>
                <a:schemeClr val="tx1"/>
              </a:solidFill>
              <a:latin typeface="Arial" panose="020B0604020202020204" pitchFamily="34" charset="0"/>
              <a:cs typeface="Arial" panose="020B0604020202020204" pitchFamily="34" charset="0"/>
            </a:endParaRPr>
          </a:p>
          <a:p>
            <a:r>
              <a:rPr lang="pt-BR" b="1" dirty="0" smtClean="0"/>
              <a:t> </a:t>
            </a:r>
            <a:endParaRPr lang="pt-BR" dirty="0" smtClean="0"/>
          </a:p>
          <a:p>
            <a:r>
              <a:rPr lang="pt-BR" sz="3000" b="1" dirty="0" smtClean="0">
                <a:solidFill>
                  <a:schemeClr val="tx1"/>
                </a:solidFill>
                <a:latin typeface="Garamond" pitchFamily="18" charset="0"/>
              </a:rPr>
              <a:t>Melhoria da atenção a saúde das pessoas com hipertensão e/ou diabetes do Módulo 04 da UBS Osvaldo Cruz do município de Parnaíba/PI</a:t>
            </a:r>
          </a:p>
          <a:p>
            <a:pPr algn="ctr"/>
            <a:endParaRPr lang="pt-BR" dirty="0">
              <a:solidFill>
                <a:schemeClr val="tx1"/>
              </a:solidFill>
              <a:latin typeface="Arial" pitchFamily="34" charset="0"/>
              <a:cs typeface="Arial" pitchFamily="34" charset="0"/>
            </a:endParaRPr>
          </a:p>
          <a:p>
            <a:pPr algn="ctr"/>
            <a:endParaRPr lang="pt-BR" dirty="0" smtClean="0">
              <a:solidFill>
                <a:schemeClr val="tx1"/>
              </a:solidFill>
              <a:latin typeface="Arial" pitchFamily="34" charset="0"/>
              <a:cs typeface="Arial" pitchFamily="34" charset="0"/>
            </a:endParaRPr>
          </a:p>
          <a:p>
            <a:pPr algn="ctr"/>
            <a:endParaRPr lang="pt-BR" dirty="0" smtClean="0">
              <a:solidFill>
                <a:schemeClr val="tx1"/>
              </a:solidFill>
              <a:latin typeface="Arial" pitchFamily="34" charset="0"/>
              <a:cs typeface="Arial" pitchFamily="34" charset="0"/>
            </a:endParaRPr>
          </a:p>
          <a:p>
            <a:pPr algn="ctr"/>
            <a:r>
              <a:rPr lang="pt-BR" sz="2400" b="1" dirty="0" smtClean="0">
                <a:solidFill>
                  <a:schemeClr val="tx1"/>
                </a:solidFill>
                <a:latin typeface="Arial" pitchFamily="34" charset="0"/>
                <a:cs typeface="Arial" pitchFamily="34" charset="0"/>
              </a:rPr>
              <a:t>         </a:t>
            </a:r>
            <a:r>
              <a:rPr lang="pt-BR" sz="2600" b="1" dirty="0" smtClean="0">
                <a:solidFill>
                  <a:schemeClr val="tx1"/>
                </a:solidFill>
                <a:latin typeface="Garamond" pitchFamily="18" charset="0"/>
                <a:cs typeface="Arial" pitchFamily="34" charset="0"/>
              </a:rPr>
              <a:t>Especializando: Felix Carlos </a:t>
            </a:r>
            <a:r>
              <a:rPr lang="pt-BR" sz="2600" b="1" dirty="0" err="1" smtClean="0">
                <a:solidFill>
                  <a:schemeClr val="tx1"/>
                </a:solidFill>
                <a:latin typeface="Garamond" pitchFamily="18" charset="0"/>
                <a:cs typeface="Arial" pitchFamily="34" charset="0"/>
              </a:rPr>
              <a:t>Duenas</a:t>
            </a:r>
            <a:r>
              <a:rPr lang="pt-BR" sz="2600" b="1" dirty="0" smtClean="0">
                <a:solidFill>
                  <a:schemeClr val="tx1"/>
                </a:solidFill>
                <a:latin typeface="Garamond" pitchFamily="18" charset="0"/>
                <a:cs typeface="Arial" pitchFamily="34" charset="0"/>
              </a:rPr>
              <a:t> bravo</a:t>
            </a:r>
          </a:p>
          <a:p>
            <a:pPr algn="ctr"/>
            <a:r>
              <a:rPr lang="pt-BR" sz="2600" b="1" dirty="0" smtClean="0">
                <a:solidFill>
                  <a:schemeClr val="tx1"/>
                </a:solidFill>
                <a:latin typeface="Garamond" pitchFamily="18" charset="0"/>
                <a:cs typeface="Arial" pitchFamily="34" charset="0"/>
              </a:rPr>
              <a:t>Orientadora: Alexandra da Rosa Martins</a:t>
            </a:r>
            <a:endParaRPr lang="pt-BR" sz="2600" b="1" dirty="0">
              <a:solidFill>
                <a:schemeClr val="tx1"/>
              </a:solidFill>
              <a:latin typeface="Garamond" pitchFamily="18" charset="0"/>
              <a:cs typeface="Arial" pitchFamily="34" charset="0"/>
            </a:endParaRPr>
          </a:p>
          <a:p>
            <a:endParaRPr lang="pt-BR" dirty="0">
              <a:latin typeface="Arial" pitchFamily="34" charset="0"/>
              <a:cs typeface="Arial" pitchFamily="34" charset="0"/>
            </a:endParaRPr>
          </a:p>
          <a:p>
            <a:endParaRPr lang="pt-BR" dirty="0"/>
          </a:p>
        </p:txBody>
      </p:sp>
      <p:pic>
        <p:nvPicPr>
          <p:cNvPr id="4" name="Imagem 3"/>
          <p:cNvPicPr/>
          <p:nvPr/>
        </p:nvPicPr>
        <p:blipFill rotWithShape="1">
          <a:blip r:embed="rId3" cstate="print">
            <a:extLst>
              <a:ext uri="{28A0092B-C50C-407E-A947-70E740481C1C}">
                <a14:useLocalDpi xmlns:a14="http://schemas.microsoft.com/office/drawing/2010/main" xmlns="" val="0"/>
              </a:ext>
            </a:extLst>
          </a:blip>
          <a:srcRect l="19225" t="18695" r="19223" b="18871"/>
          <a:stretch/>
        </p:blipFill>
        <p:spPr bwMode="auto">
          <a:xfrm>
            <a:off x="7715272" y="260648"/>
            <a:ext cx="1285884" cy="1120140"/>
          </a:xfrm>
          <a:prstGeom prst="rect">
            <a:avLst/>
          </a:prstGeom>
          <a:ln>
            <a:noFill/>
          </a:ln>
          <a:extLst>
            <a:ext uri="{53640926-AAD7-44D8-BBD7-CCE9431645EC}">
              <a14:shadowObscured xmlns:a14="http://schemas.microsoft.com/office/drawing/2010/main" xmlns=""/>
            </a:ext>
          </a:extLst>
        </p:spPr>
      </p:pic>
      <p:pic>
        <p:nvPicPr>
          <p:cNvPr id="5" name="Picture 2" descr="logo_saudeFamilia"/>
          <p:cNvPicPr/>
          <p:nvPr/>
        </p:nvPicPr>
        <p:blipFill>
          <a:blip r:embed="rId4" cstate="print"/>
          <a:srcRect/>
          <a:stretch>
            <a:fillRect/>
          </a:stretch>
        </p:blipFill>
        <p:spPr bwMode="auto">
          <a:xfrm>
            <a:off x="214282" y="188640"/>
            <a:ext cx="1071570" cy="1025782"/>
          </a:xfrm>
          <a:prstGeom prst="rect">
            <a:avLst/>
          </a:prstGeom>
          <a:noFill/>
          <a:ln w="9525">
            <a:noFill/>
            <a:miter lim="800000"/>
            <a:headEnd/>
            <a:tailEnd/>
          </a:ln>
        </p:spPr>
      </p:pic>
    </p:spTree>
    <p:extLst>
      <p:ext uri="{BB962C8B-B14F-4D97-AF65-F5344CB8AC3E}">
        <p14:creationId xmlns:p14="http://schemas.microsoft.com/office/powerpoint/2010/main" xmlns="" val="1070531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57356" y="260648"/>
            <a:ext cx="5357850" cy="792088"/>
          </a:xfrm>
        </p:spPr>
        <p:txBody>
          <a:bodyPr>
            <a:normAutofit/>
          </a:bodyPr>
          <a:lstStyle/>
          <a:p>
            <a:r>
              <a:rPr lang="pt-BR" sz="2800" b="1" dirty="0" smtClean="0">
                <a:solidFill>
                  <a:srgbClr val="002060"/>
                </a:solidFill>
                <a:latin typeface="Garamond" pitchFamily="18" charset="0"/>
              </a:rPr>
              <a:t>Objetivos, metas e resultados</a:t>
            </a:r>
            <a:r>
              <a:rPr lang="pt-BR" sz="2800" dirty="0" smtClean="0">
                <a:latin typeface="Arial" pitchFamily="34" charset="0"/>
                <a:cs typeface="Arial" pitchFamily="34" charset="0"/>
              </a:rPr>
              <a:t> </a:t>
            </a:r>
            <a:endParaRPr lang="pt-BR" sz="2800" dirty="0">
              <a:latin typeface="Arial" pitchFamily="34" charset="0"/>
              <a:cs typeface="Arial" pitchFamily="34" charset="0"/>
            </a:endParaRPr>
          </a:p>
        </p:txBody>
      </p:sp>
      <p:sp>
        <p:nvSpPr>
          <p:cNvPr id="4" name="Retângulo 3"/>
          <p:cNvSpPr/>
          <p:nvPr/>
        </p:nvSpPr>
        <p:spPr>
          <a:xfrm>
            <a:off x="467544" y="1071546"/>
            <a:ext cx="7776864" cy="6247864"/>
          </a:xfrm>
          <a:prstGeom prst="rect">
            <a:avLst/>
          </a:prstGeom>
        </p:spPr>
        <p:txBody>
          <a:bodyPr wrap="square">
            <a:spAutoFit/>
          </a:bodyPr>
          <a:lstStyle/>
          <a:p>
            <a:pPr algn="just"/>
            <a:r>
              <a:rPr lang="pt-BR" sz="2400" dirty="0" smtClean="0">
                <a:latin typeface="Garamond" pitchFamily="18" charset="0"/>
              </a:rPr>
              <a:t>Objetivo 1: Ampliar a cobertura de pessoas com hipertensão e/ou diabetes na área da UBS.</a:t>
            </a:r>
          </a:p>
          <a:p>
            <a:pPr algn="just"/>
            <a:endParaRPr lang="pt-BR" sz="2400" dirty="0" smtClean="0">
              <a:latin typeface="Garamond" pitchFamily="18" charset="0"/>
            </a:endParaRPr>
          </a:p>
          <a:p>
            <a:pPr algn="just"/>
            <a:r>
              <a:rPr lang="pt-BR" sz="2400" dirty="0" smtClean="0">
                <a:latin typeface="Garamond" pitchFamily="18" charset="0"/>
              </a:rPr>
              <a:t>Meta 1.1. Cadastrar 85% das pessoas com hipertensão no Programa de Atenção à Hipertensão Arterial Sistêmica e à Diabetes </a:t>
            </a:r>
            <a:r>
              <a:rPr lang="pt-BR" sz="2400" dirty="0" err="1" smtClean="0">
                <a:latin typeface="Garamond" pitchFamily="18" charset="0"/>
              </a:rPr>
              <a:t>Mellitus</a:t>
            </a:r>
            <a:r>
              <a:rPr lang="pt-BR" sz="2400" dirty="0" smtClean="0">
                <a:latin typeface="Garamond" pitchFamily="18" charset="0"/>
              </a:rPr>
              <a:t> da UBS</a:t>
            </a:r>
            <a:r>
              <a:rPr lang="pt-BR" sz="2000" dirty="0" smtClean="0"/>
              <a:t>.</a:t>
            </a:r>
          </a:p>
          <a:p>
            <a:pPr algn="just"/>
            <a:endParaRPr lang="pt-BR" sz="2000" dirty="0" smtClean="0"/>
          </a:p>
          <a:p>
            <a:pPr algn="just"/>
            <a:endParaRPr lang="pt-BR" sz="2000" dirty="0" smtClean="0"/>
          </a:p>
          <a:p>
            <a:pPr algn="just"/>
            <a:endParaRPr lang="pt-BR" sz="2000" dirty="0" smtClean="0"/>
          </a:p>
          <a:p>
            <a:pPr algn="just"/>
            <a:endParaRPr lang="pt-BR" sz="2000" dirty="0" smtClean="0"/>
          </a:p>
          <a:p>
            <a:pPr algn="just"/>
            <a:endParaRPr lang="pt-BR" sz="2000" dirty="0" smtClean="0"/>
          </a:p>
          <a:p>
            <a:pPr algn="just"/>
            <a:endParaRPr lang="pt-BR" sz="2000" dirty="0" smtClean="0"/>
          </a:p>
          <a:p>
            <a:pPr algn="just"/>
            <a:endParaRPr lang="pt-BR" sz="2000" dirty="0" smtClean="0"/>
          </a:p>
          <a:p>
            <a:pPr algn="just"/>
            <a:r>
              <a:rPr lang="pt-BR" sz="2000" dirty="0" smtClean="0"/>
              <a:t> </a:t>
            </a:r>
          </a:p>
          <a:p>
            <a:pPr algn="just"/>
            <a:endParaRPr lang="pt-BR" sz="2000" dirty="0" smtClean="0">
              <a:latin typeface="Garamond" pitchFamily="18" charset="0"/>
            </a:endParaRPr>
          </a:p>
          <a:p>
            <a:pPr algn="just"/>
            <a:r>
              <a:rPr lang="pt-BR" dirty="0" smtClean="0">
                <a:latin typeface="Garamond" pitchFamily="18" charset="0"/>
              </a:rPr>
              <a:t>Gráfico de cobertura do programa de atenção as pessoas com Hipertensão Arterial Sistêmica da UBS</a:t>
            </a:r>
          </a:p>
          <a:p>
            <a:pPr algn="just"/>
            <a:endParaRPr lang="pt-BR" sz="2000" dirty="0" smtClean="0"/>
          </a:p>
          <a:p>
            <a:pPr algn="just"/>
            <a:endParaRPr lang="pt-BR" sz="2000" dirty="0" smtClean="0"/>
          </a:p>
        </p:txBody>
      </p:sp>
      <p:graphicFrame>
        <p:nvGraphicFramePr>
          <p:cNvPr id="5" name="Gráfico 4"/>
          <p:cNvGraphicFramePr/>
          <p:nvPr/>
        </p:nvGraphicFramePr>
        <p:xfrm>
          <a:off x="2231571" y="3357561"/>
          <a:ext cx="4680857" cy="2517145"/>
        </p:xfrm>
        <a:graphic>
          <a:graphicData uri="http://schemas.openxmlformats.org/drawingml/2006/chart">
            <c:chart xmlns:c="http://schemas.openxmlformats.org/drawingml/2006/chart" xmlns:r="http://schemas.openxmlformats.org/officeDocument/2006/relationships" r:id="rId3"/>
          </a:graphicData>
        </a:graphic>
      </p:graphicFrame>
      <p:sp>
        <p:nvSpPr>
          <p:cNvPr id="6" name="CaixaDeTexto 5"/>
          <p:cNvSpPr txBox="1"/>
          <p:nvPr/>
        </p:nvSpPr>
        <p:spPr>
          <a:xfrm>
            <a:off x="4286248" y="5214950"/>
            <a:ext cx="500066" cy="261610"/>
          </a:xfrm>
          <a:prstGeom prst="rect">
            <a:avLst/>
          </a:prstGeom>
          <a:noFill/>
        </p:spPr>
        <p:txBody>
          <a:bodyPr wrap="square" rtlCol="0">
            <a:spAutoFit/>
          </a:bodyPr>
          <a:lstStyle/>
          <a:p>
            <a:r>
              <a:rPr lang="pt-BR" sz="1100" dirty="0" smtClean="0"/>
              <a:t>285</a:t>
            </a:r>
            <a:endParaRPr lang="pt-BR" sz="1100" dirty="0"/>
          </a:p>
        </p:txBody>
      </p:sp>
    </p:spTree>
    <p:extLst>
      <p:ext uri="{BB962C8B-B14F-4D97-AF65-F5344CB8AC3E}">
        <p14:creationId xmlns:p14="http://schemas.microsoft.com/office/powerpoint/2010/main" xmlns="" val="7882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34825" name="Rectangle 9"/>
          <p:cNvSpPr>
            <a:spLocks noChangeArrowheads="1"/>
          </p:cNvSpPr>
          <p:nvPr/>
        </p:nvSpPr>
        <p:spPr bwMode="auto">
          <a:xfrm>
            <a:off x="0" y="3057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CaixaDeTexto 5"/>
          <p:cNvSpPr txBox="1"/>
          <p:nvPr/>
        </p:nvSpPr>
        <p:spPr>
          <a:xfrm>
            <a:off x="2071670" y="357166"/>
            <a:ext cx="5000661" cy="523220"/>
          </a:xfrm>
          <a:prstGeom prst="rect">
            <a:avLst/>
          </a:prstGeom>
          <a:noFill/>
        </p:spPr>
        <p:txBody>
          <a:bodyPr wrap="square" rtlCol="0">
            <a:spAutoFit/>
          </a:bodyPr>
          <a:lstStyle/>
          <a:p>
            <a:r>
              <a:rPr lang="pt-BR" sz="2800" b="1" dirty="0" smtClean="0">
                <a:solidFill>
                  <a:srgbClr val="002060"/>
                </a:solidFill>
                <a:latin typeface="Garamond" pitchFamily="18" charset="0"/>
              </a:rPr>
              <a:t>Objetivos, metas e resultados</a:t>
            </a:r>
            <a:r>
              <a:rPr lang="pt-BR" sz="2800" dirty="0" smtClean="0">
                <a:latin typeface="Arial" pitchFamily="34" charset="0"/>
                <a:cs typeface="Arial" pitchFamily="34" charset="0"/>
              </a:rPr>
              <a:t> </a:t>
            </a:r>
            <a:endParaRPr lang="pt-BR" sz="2800" dirty="0"/>
          </a:p>
        </p:txBody>
      </p:sp>
      <p:sp>
        <p:nvSpPr>
          <p:cNvPr id="7" name="CaixaDeTexto 6"/>
          <p:cNvSpPr txBox="1"/>
          <p:nvPr/>
        </p:nvSpPr>
        <p:spPr>
          <a:xfrm>
            <a:off x="500034" y="1357298"/>
            <a:ext cx="8358247" cy="4339650"/>
          </a:xfrm>
          <a:prstGeom prst="rect">
            <a:avLst/>
          </a:prstGeom>
          <a:noFill/>
        </p:spPr>
        <p:txBody>
          <a:bodyPr wrap="square" rtlCol="0">
            <a:spAutoFit/>
          </a:bodyPr>
          <a:lstStyle/>
          <a:p>
            <a:pPr algn="just"/>
            <a:r>
              <a:rPr lang="pt-BR" sz="2400" dirty="0" smtClean="0">
                <a:latin typeface="Garamond" pitchFamily="18" charset="0"/>
              </a:rPr>
              <a:t>Meta 1.2. Cadastrar 95% das pessoas com diabetes no Programa de Atenção à Hipertensão Arterial Sistêmica e à Diabetes </a:t>
            </a:r>
            <a:r>
              <a:rPr lang="pt-BR" sz="2400" dirty="0" err="1" smtClean="0">
                <a:latin typeface="Garamond" pitchFamily="18" charset="0"/>
              </a:rPr>
              <a:t>Mellitus</a:t>
            </a:r>
            <a:r>
              <a:rPr lang="pt-BR" sz="2400" dirty="0" smtClean="0">
                <a:latin typeface="Garamond" pitchFamily="18" charset="0"/>
              </a:rPr>
              <a:t> da UBS.</a:t>
            </a:r>
          </a:p>
          <a:p>
            <a:pPr algn="just"/>
            <a:endParaRPr lang="pt-BR" sz="2400" dirty="0" smtClean="0">
              <a:latin typeface="Garamond" pitchFamily="18" charset="0"/>
            </a:endParaRPr>
          </a:p>
          <a:p>
            <a:pPr algn="just"/>
            <a:endParaRPr lang="pt-BR" sz="2400" dirty="0" smtClean="0">
              <a:latin typeface="Garamond" pitchFamily="18" charset="0"/>
            </a:endParaRPr>
          </a:p>
          <a:p>
            <a:pPr algn="just"/>
            <a:endParaRPr lang="pt-BR" sz="2400" dirty="0" smtClean="0">
              <a:latin typeface="Garamond" pitchFamily="18" charset="0"/>
            </a:endParaRPr>
          </a:p>
          <a:p>
            <a:pPr algn="just"/>
            <a:endParaRPr lang="pt-BR" sz="2400" dirty="0" smtClean="0">
              <a:latin typeface="Garamond" pitchFamily="18" charset="0"/>
            </a:endParaRPr>
          </a:p>
          <a:p>
            <a:pPr algn="just"/>
            <a:endParaRPr lang="pt-BR" sz="2400" dirty="0" smtClean="0">
              <a:latin typeface="Garamond" pitchFamily="18" charset="0"/>
            </a:endParaRPr>
          </a:p>
          <a:p>
            <a:pPr algn="just"/>
            <a:endParaRPr lang="pt-BR" sz="2400" dirty="0" smtClean="0">
              <a:latin typeface="Garamond" pitchFamily="18" charset="0"/>
            </a:endParaRPr>
          </a:p>
          <a:p>
            <a:pPr algn="just"/>
            <a:r>
              <a:rPr lang="pt-BR" sz="2400" dirty="0" smtClean="0"/>
              <a:t> </a:t>
            </a:r>
          </a:p>
          <a:p>
            <a:pPr algn="just"/>
            <a:r>
              <a:rPr lang="pt-BR" dirty="0" smtClean="0">
                <a:latin typeface="Garamond" pitchFamily="18" charset="0"/>
              </a:rPr>
              <a:t>Gráfico de cobertura do Programa de Atenção as pessoas com Diabetes da UBS</a:t>
            </a:r>
          </a:p>
          <a:p>
            <a:endParaRPr lang="pt-BR" dirty="0"/>
          </a:p>
        </p:txBody>
      </p:sp>
      <p:graphicFrame>
        <p:nvGraphicFramePr>
          <p:cNvPr id="8" name="Gráfico 7"/>
          <p:cNvGraphicFramePr/>
          <p:nvPr/>
        </p:nvGraphicFramePr>
        <p:xfrm>
          <a:off x="2285984" y="2214554"/>
          <a:ext cx="4518932" cy="26705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160379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214546" y="260648"/>
            <a:ext cx="4929222" cy="79208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pt-BR" sz="2800" b="1" dirty="0" smtClean="0">
                <a:solidFill>
                  <a:srgbClr val="002060"/>
                </a:solidFill>
                <a:latin typeface="Garamond" pitchFamily="18" charset="0"/>
              </a:rPr>
              <a:t>Objetivos, metas e resultados</a:t>
            </a:r>
            <a:r>
              <a:rPr lang="pt-BR" sz="2800" dirty="0" smtClean="0">
                <a:latin typeface="Arial" pitchFamily="34" charset="0"/>
                <a:cs typeface="Arial" pitchFamily="34" charset="0"/>
              </a:rPr>
              <a:t>  </a:t>
            </a:r>
            <a:endParaRPr lang="pt-BR" sz="2800" dirty="0">
              <a:latin typeface="Arial" pitchFamily="34" charset="0"/>
              <a:cs typeface="Arial" pitchFamily="34" charset="0"/>
            </a:endParaRPr>
          </a:p>
        </p:txBody>
      </p:sp>
      <p:sp>
        <p:nvSpPr>
          <p:cNvPr id="5" name="Retângulo 4"/>
          <p:cNvSpPr/>
          <p:nvPr/>
        </p:nvSpPr>
        <p:spPr>
          <a:xfrm>
            <a:off x="331584" y="1214422"/>
            <a:ext cx="8383820" cy="5355312"/>
          </a:xfrm>
          <a:prstGeom prst="rect">
            <a:avLst/>
          </a:prstGeom>
        </p:spPr>
        <p:txBody>
          <a:bodyPr wrap="square">
            <a:spAutoFit/>
          </a:bodyPr>
          <a:lstStyle/>
          <a:p>
            <a:r>
              <a:rPr lang="pt-BR" sz="2400" dirty="0" smtClean="0">
                <a:latin typeface="Garamond" pitchFamily="18" charset="0"/>
              </a:rPr>
              <a:t>Objetivo 2 : melhorar a qualidade da atenção das pessoas com hipertensão e/ou diabetes.</a:t>
            </a:r>
          </a:p>
          <a:p>
            <a:r>
              <a:rPr lang="pt-BR" sz="2400" dirty="0" smtClean="0">
                <a:latin typeface="Garamond" pitchFamily="18" charset="0"/>
              </a:rPr>
              <a:t>Meta 2.1. Realizar exame clínico apropriado em 100% das pessoas com hipertensão.</a:t>
            </a:r>
          </a:p>
          <a:p>
            <a:r>
              <a:rPr lang="pt-BR" sz="2400" dirty="0" smtClean="0">
                <a:latin typeface="Garamond" pitchFamily="18" charset="0"/>
              </a:rPr>
              <a:t>Meta 2.2 Realizar exame clínico apropriado em 100% das pessoas com diabetes.</a:t>
            </a:r>
          </a:p>
          <a:p>
            <a:pPr algn="just"/>
            <a:endParaRPr lang="pt-BR" sz="2400" dirty="0" smtClean="0">
              <a:latin typeface="Garamond" pitchFamily="18" charset="0"/>
            </a:endParaRPr>
          </a:p>
          <a:p>
            <a:pPr algn="just">
              <a:buFont typeface="Arial" pitchFamily="34" charset="0"/>
              <a:buChar char="•"/>
            </a:pPr>
            <a:r>
              <a:rPr lang="pt-BR" sz="2400" dirty="0" smtClean="0">
                <a:latin typeface="Garamond" pitchFamily="18" charset="0"/>
              </a:rPr>
              <a:t> Durante os 3 meses de intervenção todas as pessoas com hipertensão e/ou diabetes cadastradas receberam o exame clínico apropriado, atingindo 100% da meta. </a:t>
            </a:r>
          </a:p>
          <a:p>
            <a:endParaRPr lang="pt-BR" sz="2400" dirty="0" smtClean="0">
              <a:latin typeface="Garamond" pitchFamily="18" charset="0"/>
            </a:endParaRPr>
          </a:p>
          <a:p>
            <a:endParaRPr lang="pt-BR" sz="2400" dirty="0" smtClean="0">
              <a:latin typeface="Garamond" pitchFamily="18" charset="0"/>
            </a:endParaRPr>
          </a:p>
          <a:p>
            <a:endParaRPr lang="pt-BR" sz="2400" dirty="0" smtClean="0">
              <a:latin typeface="Garamond" pitchFamily="18" charset="0"/>
            </a:endParaRPr>
          </a:p>
          <a:p>
            <a:pPr>
              <a:lnSpc>
                <a:spcPct val="150000"/>
              </a:lnSpc>
            </a:pPr>
            <a:endParaRPr lang="pt-BR" sz="2000" dirty="0">
              <a:latin typeface="Arial" pitchFamily="34" charset="0"/>
              <a:cs typeface="Arial" pitchFamily="34" charset="0"/>
            </a:endParaRPr>
          </a:p>
        </p:txBody>
      </p:sp>
    </p:spTree>
    <p:extLst>
      <p:ext uri="{BB962C8B-B14F-4D97-AF65-F5344CB8AC3E}">
        <p14:creationId xmlns:p14="http://schemas.microsoft.com/office/powerpoint/2010/main" xmlns="" val="831433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7964" y="214290"/>
            <a:ext cx="7620000" cy="642942"/>
          </a:xfrm>
        </p:spPr>
        <p:txBody>
          <a:bodyPr>
            <a:normAutofit fontScale="90000"/>
          </a:bodyPr>
          <a:lstStyle/>
          <a:p>
            <a:r>
              <a:rPr lang="pt-BR" sz="3100" b="1" dirty="0" smtClean="0">
                <a:solidFill>
                  <a:srgbClr val="002060"/>
                </a:solidFill>
                <a:latin typeface="Garamond" pitchFamily="18" charset="0"/>
              </a:rPr>
              <a:t>Objetivos, metas e resultados</a:t>
            </a:r>
            <a:r>
              <a:rPr lang="pt-BR" sz="3100" dirty="0" smtClean="0">
                <a:latin typeface="Arial" pitchFamily="34" charset="0"/>
                <a:cs typeface="Arial" pitchFamily="34" charset="0"/>
              </a:rPr>
              <a:t>  </a:t>
            </a:r>
            <a:r>
              <a:rPr lang="pt-BR" sz="2800" dirty="0" smtClean="0">
                <a:latin typeface="Arial" pitchFamily="34" charset="0"/>
                <a:cs typeface="Arial" pitchFamily="34" charset="0"/>
              </a:rPr>
              <a:t/>
            </a:r>
            <a:br>
              <a:rPr lang="pt-BR" sz="2800" dirty="0" smtClean="0">
                <a:latin typeface="Arial" pitchFamily="34" charset="0"/>
                <a:cs typeface="Arial" pitchFamily="34" charset="0"/>
              </a:rPr>
            </a:br>
            <a:endParaRPr lang="pt-BR" sz="2800" dirty="0">
              <a:latin typeface="Arial" pitchFamily="34" charset="0"/>
              <a:cs typeface="Arial" pitchFamily="34" charset="0"/>
            </a:endParaRPr>
          </a:p>
        </p:txBody>
      </p:sp>
      <p:sp>
        <p:nvSpPr>
          <p:cNvPr id="4" name="Retângulo 3"/>
          <p:cNvSpPr/>
          <p:nvPr/>
        </p:nvSpPr>
        <p:spPr>
          <a:xfrm>
            <a:off x="395536" y="980729"/>
            <a:ext cx="8248430" cy="3831818"/>
          </a:xfrm>
          <a:prstGeom prst="rect">
            <a:avLst/>
          </a:prstGeom>
        </p:spPr>
        <p:txBody>
          <a:bodyPr wrap="square">
            <a:spAutoFit/>
          </a:bodyPr>
          <a:lstStyle/>
          <a:p>
            <a:pPr marL="114300" algn="just"/>
            <a:r>
              <a:rPr lang="pt-BR" sz="2400" dirty="0" smtClean="0">
                <a:latin typeface="Garamond" pitchFamily="18" charset="0"/>
              </a:rPr>
              <a:t>Meta 2.3 Realizar exame dos pés em 100% das pessoas com diabetes a cada 03 meses (com palpação dos pulsos tibial posterior e pedioso e medida da sensibilidade).</a:t>
            </a:r>
          </a:p>
          <a:p>
            <a:pPr marL="114300" algn="just"/>
            <a:endParaRPr lang="pt-BR" sz="2400" dirty="0" smtClean="0">
              <a:latin typeface="Garamond" pitchFamily="18" charset="0"/>
            </a:endParaRPr>
          </a:p>
          <a:p>
            <a:pPr marL="114300" algn="just">
              <a:buFont typeface="Arial" pitchFamily="34" charset="0"/>
              <a:buChar char="•"/>
            </a:pPr>
            <a:r>
              <a:rPr lang="pt-BR" sz="2400" dirty="0" smtClean="0">
                <a:latin typeface="Garamond" pitchFamily="18" charset="0"/>
              </a:rPr>
              <a:t> Durante os 3 meses de intervenção todas as pessoas com diabetes cadastradas tiveram seus pés examinados de acordo com o protocolo, atingindo 100% da meta estabelecida.</a:t>
            </a:r>
          </a:p>
          <a:p>
            <a:pPr marL="114300" algn="just"/>
            <a:endParaRPr lang="pt-BR" sz="2400" dirty="0" smtClean="0">
              <a:latin typeface="Garamond" pitchFamily="18" charset="0"/>
            </a:endParaRPr>
          </a:p>
          <a:p>
            <a:pPr marL="114300" algn="just"/>
            <a:endParaRPr lang="pt-BR" sz="2400" dirty="0" smtClean="0">
              <a:latin typeface="Garamond" pitchFamily="18" charset="0"/>
            </a:endParaRPr>
          </a:p>
          <a:p>
            <a:pPr marL="114300" indent="0" algn="just">
              <a:lnSpc>
                <a:spcPct val="150000"/>
              </a:lnSpc>
              <a:buNone/>
            </a:pPr>
            <a:endParaRPr lang="pt-BR" dirty="0">
              <a:latin typeface="Arial" pitchFamily="34" charset="0"/>
              <a:cs typeface="Arial" pitchFamily="34" charset="0"/>
            </a:endParaRPr>
          </a:p>
        </p:txBody>
      </p:sp>
    </p:spTree>
    <p:extLst>
      <p:ext uri="{BB962C8B-B14F-4D97-AF65-F5344CB8AC3E}">
        <p14:creationId xmlns:p14="http://schemas.microsoft.com/office/powerpoint/2010/main" xmlns="" val="3446453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42844" y="1285860"/>
            <a:ext cx="8715436" cy="4714908"/>
          </a:xfrm>
        </p:spPr>
        <p:txBody>
          <a:bodyPr>
            <a:normAutofit lnSpcReduction="10000"/>
          </a:bodyPr>
          <a:lstStyle/>
          <a:p>
            <a:pPr marL="114300" indent="0" algn="just">
              <a:lnSpc>
                <a:spcPct val="110000"/>
              </a:lnSpc>
              <a:buNone/>
            </a:pPr>
            <a:r>
              <a:rPr lang="pt-BR" sz="2400" dirty="0" smtClean="0">
                <a:latin typeface="Garamond" pitchFamily="18" charset="0"/>
              </a:rPr>
              <a:t>Meta 2.4 Garantir a 100% das pessoas com hipertensão a solicitação/realização de exames complementares em dia de acordo com o protocolo.</a:t>
            </a:r>
          </a:p>
          <a:p>
            <a:pPr marL="114300" indent="0" algn="just">
              <a:lnSpc>
                <a:spcPct val="110000"/>
              </a:lnSpc>
              <a:buNone/>
            </a:pPr>
            <a:r>
              <a:rPr lang="pt-BR" sz="2400" dirty="0" smtClean="0">
                <a:latin typeface="Garamond" pitchFamily="18" charset="0"/>
              </a:rPr>
              <a:t>Meta 2.5 Garantir a 100% das pessoas com diabetes a solicitação/realização de exames complementares em dia de acordo com o protocolo.</a:t>
            </a:r>
          </a:p>
          <a:p>
            <a:pPr marL="114300" indent="0" algn="just">
              <a:buNone/>
            </a:pPr>
            <a:endParaRPr lang="pt-BR" sz="2400" dirty="0" smtClean="0">
              <a:latin typeface="Garamond" pitchFamily="18" charset="0"/>
            </a:endParaRPr>
          </a:p>
          <a:p>
            <a:pPr marL="114300" indent="0" algn="just"/>
            <a:r>
              <a:rPr lang="pt-BR" sz="2400" dirty="0" smtClean="0">
                <a:latin typeface="Garamond" pitchFamily="18" charset="0"/>
              </a:rPr>
              <a:t>  Durante os 3 meses de intervenção todas as pessoas com hipertensão e/ou diabetes cadastradas realizaram os exames complementares em dia de acordo com o protocolo, atingindo 100% da meta.</a:t>
            </a:r>
          </a:p>
          <a:p>
            <a:pPr marL="114300" indent="0" algn="just">
              <a:buNone/>
            </a:pPr>
            <a:r>
              <a:rPr lang="pt-BR" sz="2400" dirty="0" smtClean="0">
                <a:latin typeface="Garamond" pitchFamily="18" charset="0"/>
              </a:rPr>
              <a:t> </a:t>
            </a:r>
          </a:p>
          <a:p>
            <a:pPr marL="114300" indent="0" algn="just">
              <a:buNone/>
            </a:pPr>
            <a:endParaRPr lang="pt-BR" sz="2400" dirty="0" smtClean="0">
              <a:latin typeface="Garamond" pitchFamily="18" charset="0"/>
            </a:endParaRPr>
          </a:p>
          <a:p>
            <a:pPr marL="114300" indent="0" algn="just">
              <a:lnSpc>
                <a:spcPct val="160000"/>
              </a:lnSpc>
              <a:buNone/>
            </a:pPr>
            <a:endParaRPr lang="pt-BR" sz="2400" dirty="0" smtClean="0">
              <a:latin typeface="Garamond" pitchFamily="18" charset="0"/>
            </a:endParaRPr>
          </a:p>
          <a:p>
            <a:pPr marL="114300" indent="0" algn="just">
              <a:lnSpc>
                <a:spcPct val="160000"/>
              </a:lnSpc>
              <a:buNone/>
            </a:pPr>
            <a:endParaRPr lang="pt-BR" sz="2000" dirty="0" smtClean="0">
              <a:latin typeface="Arial" pitchFamily="34" charset="0"/>
              <a:cs typeface="Arial" pitchFamily="34" charset="0"/>
            </a:endParaRPr>
          </a:p>
        </p:txBody>
      </p:sp>
      <p:sp>
        <p:nvSpPr>
          <p:cNvPr id="5" name="CaixaDeTexto 4"/>
          <p:cNvSpPr txBox="1"/>
          <p:nvPr/>
        </p:nvSpPr>
        <p:spPr>
          <a:xfrm>
            <a:off x="1857356" y="571480"/>
            <a:ext cx="6000792" cy="523220"/>
          </a:xfrm>
          <a:prstGeom prst="rect">
            <a:avLst/>
          </a:prstGeom>
          <a:noFill/>
        </p:spPr>
        <p:txBody>
          <a:bodyPr wrap="square" rtlCol="0">
            <a:spAutoFit/>
          </a:bodyPr>
          <a:lstStyle/>
          <a:p>
            <a:pPr algn="ctr"/>
            <a:r>
              <a:rPr lang="pt-BR" sz="2800" b="1" dirty="0" smtClean="0">
                <a:solidFill>
                  <a:srgbClr val="002060"/>
                </a:solidFill>
                <a:latin typeface="Garamond" pitchFamily="18" charset="0"/>
              </a:rPr>
              <a:t>Objetivos, metas e resultados</a:t>
            </a:r>
            <a:endParaRPr lang="pt-BR" sz="2800" dirty="0"/>
          </a:p>
        </p:txBody>
      </p:sp>
    </p:spTree>
    <p:extLst>
      <p:ext uri="{BB962C8B-B14F-4D97-AF65-F5344CB8AC3E}">
        <p14:creationId xmlns:p14="http://schemas.microsoft.com/office/powerpoint/2010/main" xmlns="" val="2703319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620688"/>
            <a:ext cx="7620000" cy="665172"/>
          </a:xfrm>
        </p:spPr>
        <p:txBody>
          <a:bodyPr>
            <a:noAutofit/>
          </a:bodyPr>
          <a:lstStyle/>
          <a:p>
            <a:pPr marL="114300" indent="0" algn="ctr">
              <a:lnSpc>
                <a:spcPct val="160000"/>
              </a:lnSpc>
              <a:buNone/>
            </a:pPr>
            <a:r>
              <a:rPr lang="pt-BR" sz="2800" b="1" dirty="0" smtClean="0">
                <a:solidFill>
                  <a:srgbClr val="002060"/>
                </a:solidFill>
                <a:latin typeface="Garamond" pitchFamily="18" charset="0"/>
              </a:rPr>
              <a:t>Objetivos, metas e resultados</a:t>
            </a:r>
            <a:endParaRPr lang="pt-BR" sz="2800" dirty="0" smtClean="0">
              <a:latin typeface="Garamond" pitchFamily="18" charset="0"/>
            </a:endParaRPr>
          </a:p>
          <a:p>
            <a:pPr marL="114300" indent="0" algn="just">
              <a:lnSpc>
                <a:spcPct val="160000"/>
              </a:lnSpc>
              <a:buNone/>
            </a:pPr>
            <a:endParaRPr lang="pt-BR" sz="2000" dirty="0" smtClean="0">
              <a:latin typeface="Arial" pitchFamily="34" charset="0"/>
              <a:cs typeface="Arial" pitchFamily="34" charset="0"/>
            </a:endParaRPr>
          </a:p>
        </p:txBody>
      </p:sp>
      <p:sp>
        <p:nvSpPr>
          <p:cNvPr id="6" name="CaixaDeTexto 5"/>
          <p:cNvSpPr txBox="1"/>
          <p:nvPr/>
        </p:nvSpPr>
        <p:spPr>
          <a:xfrm>
            <a:off x="714348" y="1643050"/>
            <a:ext cx="7858180" cy="5539978"/>
          </a:xfrm>
          <a:prstGeom prst="rect">
            <a:avLst/>
          </a:prstGeom>
          <a:noFill/>
        </p:spPr>
        <p:txBody>
          <a:bodyPr wrap="square" rtlCol="0">
            <a:spAutoFit/>
          </a:bodyPr>
          <a:lstStyle/>
          <a:p>
            <a:pPr algn="just"/>
            <a:r>
              <a:rPr lang="pt-BR" sz="2400" dirty="0" smtClean="0">
                <a:latin typeface="Garamond" pitchFamily="18" charset="0"/>
              </a:rPr>
              <a:t>Meta 2.6 Priorizar a prescrição de medicamentos da farmácia popular para 100% das pessoas com hipertensão cadastradas na UBS.</a:t>
            </a:r>
          </a:p>
          <a:p>
            <a:pPr algn="just"/>
            <a:r>
              <a:rPr lang="pt-BR" sz="2400" dirty="0" smtClean="0">
                <a:latin typeface="Garamond" pitchFamily="18" charset="0"/>
              </a:rPr>
              <a:t>Meta 2.7 Priorizar a prescrição de medicamentos da farmácia popular para 100% das pessoas com diabetes cadastradas na UBS</a:t>
            </a:r>
            <a:r>
              <a:rPr lang="pt-BR" sz="2400" dirty="0" smtClean="0"/>
              <a:t>.</a:t>
            </a:r>
          </a:p>
          <a:p>
            <a:pPr algn="just"/>
            <a:endParaRPr lang="pt-BR" sz="2400" dirty="0" smtClean="0"/>
          </a:p>
          <a:p>
            <a:pPr algn="just">
              <a:buFont typeface="Arial" pitchFamily="34" charset="0"/>
              <a:buChar char="•"/>
            </a:pPr>
            <a:r>
              <a:rPr lang="pt-BR" sz="2400" dirty="0" smtClean="0">
                <a:latin typeface="Garamond" pitchFamily="18" charset="0"/>
              </a:rPr>
              <a:t> Durante os 3 meses de intervenção todas as pessoas com hipertensão e/ou diabetes cadastradas receberam prescrição de medicamentos da farmácia popular, atingindo 100% da meta.</a:t>
            </a:r>
            <a:endParaRPr lang="pt-BR" sz="2400" dirty="0" smtClean="0"/>
          </a:p>
          <a:p>
            <a:pPr algn="just"/>
            <a:endParaRPr lang="pt-BR" sz="2400" dirty="0" smtClean="0"/>
          </a:p>
          <a:p>
            <a:pPr algn="just"/>
            <a:endParaRPr lang="pt-BR" sz="2400" dirty="0" smtClean="0"/>
          </a:p>
          <a:p>
            <a:pPr algn="just"/>
            <a:endParaRPr lang="pt-BR" sz="2400" dirty="0" smtClean="0"/>
          </a:p>
          <a:p>
            <a:pPr algn="just"/>
            <a:endParaRPr lang="pt-BR" sz="2400" dirty="0" smtClean="0">
              <a:latin typeface="Garamond" pitchFamily="18" charset="0"/>
            </a:endParaRPr>
          </a:p>
          <a:p>
            <a:endParaRPr lang="pt-BR" dirty="0"/>
          </a:p>
        </p:txBody>
      </p:sp>
    </p:spTree>
    <p:extLst>
      <p:ext uri="{BB962C8B-B14F-4D97-AF65-F5344CB8AC3E}">
        <p14:creationId xmlns:p14="http://schemas.microsoft.com/office/powerpoint/2010/main" xmlns="" val="627839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548680"/>
            <a:ext cx="7620000" cy="892696"/>
          </a:xfrm>
        </p:spPr>
        <p:txBody>
          <a:bodyPr>
            <a:noAutofit/>
          </a:bodyPr>
          <a:lstStyle/>
          <a:p>
            <a:pPr marL="114300" indent="0" algn="ctr">
              <a:lnSpc>
                <a:spcPct val="160000"/>
              </a:lnSpc>
              <a:buNone/>
            </a:pPr>
            <a:r>
              <a:rPr lang="pt-BR" sz="2800" b="1" dirty="0" smtClean="0">
                <a:solidFill>
                  <a:srgbClr val="002060"/>
                </a:solidFill>
                <a:latin typeface="Garamond" pitchFamily="18" charset="0"/>
              </a:rPr>
              <a:t>Objetivos, metas e resultados</a:t>
            </a:r>
            <a:endParaRPr lang="pt-BR" sz="2800" dirty="0" smtClean="0">
              <a:latin typeface="Garamond" pitchFamily="18" charset="0"/>
            </a:endParaRPr>
          </a:p>
          <a:p>
            <a:pPr marL="114300" indent="0" algn="just">
              <a:lnSpc>
                <a:spcPct val="160000"/>
              </a:lnSpc>
              <a:buNone/>
            </a:pPr>
            <a:endParaRPr lang="pt-BR" sz="2000" dirty="0" smtClean="0">
              <a:latin typeface="Arial" pitchFamily="34" charset="0"/>
              <a:cs typeface="Arial" pitchFamily="34" charset="0"/>
            </a:endParaRPr>
          </a:p>
        </p:txBody>
      </p:sp>
      <p:sp>
        <p:nvSpPr>
          <p:cNvPr id="6" name="CaixaDeTexto 5"/>
          <p:cNvSpPr txBox="1"/>
          <p:nvPr/>
        </p:nvSpPr>
        <p:spPr>
          <a:xfrm>
            <a:off x="571471" y="1571612"/>
            <a:ext cx="7858181" cy="3785652"/>
          </a:xfrm>
          <a:prstGeom prst="rect">
            <a:avLst/>
          </a:prstGeom>
          <a:noFill/>
        </p:spPr>
        <p:txBody>
          <a:bodyPr wrap="square" rtlCol="0">
            <a:spAutoFit/>
          </a:bodyPr>
          <a:lstStyle/>
          <a:p>
            <a:pPr algn="just"/>
            <a:r>
              <a:rPr lang="pt-BR" sz="2400" dirty="0" smtClean="0">
                <a:latin typeface="Garamond" pitchFamily="18" charset="0"/>
              </a:rPr>
              <a:t>Meta 2.8 Realizar avaliação da necessidade de atendimento odontológico em 100% das pessoas com hipertensão.</a:t>
            </a:r>
          </a:p>
          <a:p>
            <a:pPr algn="just"/>
            <a:r>
              <a:rPr lang="pt-BR" sz="2400" dirty="0" smtClean="0">
                <a:latin typeface="Garamond" pitchFamily="18" charset="0"/>
              </a:rPr>
              <a:t>Meta 2.9 Realizar avaliação da necessidade de atendimento odontológico em 100% das pessoas com diabetes.</a:t>
            </a:r>
          </a:p>
          <a:p>
            <a:pPr algn="just"/>
            <a:endParaRPr lang="pt-BR" sz="2400" dirty="0" smtClean="0"/>
          </a:p>
          <a:p>
            <a:pPr algn="just">
              <a:buFont typeface="Arial" pitchFamily="34" charset="0"/>
              <a:buChar char="•"/>
            </a:pPr>
            <a:r>
              <a:rPr lang="pt-BR" sz="2400" dirty="0" smtClean="0">
                <a:latin typeface="Garamond" pitchFamily="18" charset="0"/>
              </a:rPr>
              <a:t> Durante os 3 meses de intervenção todas as pessoas com hipertensão e/ou diabetes foram avaliadas quanto a necessidade de atendimento odontológico, atingindo 100% da meta.</a:t>
            </a:r>
            <a:endParaRPr lang="pt-BR" sz="2400" dirty="0" smtClean="0"/>
          </a:p>
          <a:p>
            <a:pPr algn="just"/>
            <a:endParaRPr lang="pt-BR" sz="2400" dirty="0" smtClean="0"/>
          </a:p>
          <a:p>
            <a:pPr algn="just"/>
            <a:endParaRPr lang="pt-BR" sz="2400" dirty="0">
              <a:latin typeface="Garamond" pitchFamily="18" charset="0"/>
            </a:endParaRPr>
          </a:p>
        </p:txBody>
      </p:sp>
    </p:spTree>
    <p:extLst>
      <p:ext uri="{BB962C8B-B14F-4D97-AF65-F5344CB8AC3E}">
        <p14:creationId xmlns:p14="http://schemas.microsoft.com/office/powerpoint/2010/main" xmlns="" val="1554580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4444" y="404664"/>
            <a:ext cx="7620000" cy="892696"/>
          </a:xfrm>
        </p:spPr>
        <p:txBody>
          <a:bodyPr>
            <a:noAutofit/>
          </a:bodyPr>
          <a:lstStyle/>
          <a:p>
            <a:pPr marL="114300" indent="0" algn="ctr">
              <a:lnSpc>
                <a:spcPct val="160000"/>
              </a:lnSpc>
              <a:buNone/>
            </a:pPr>
            <a:r>
              <a:rPr lang="pt-BR" sz="2800" b="1" dirty="0" smtClean="0">
                <a:solidFill>
                  <a:srgbClr val="002060"/>
                </a:solidFill>
                <a:latin typeface="Garamond" pitchFamily="18" charset="0"/>
              </a:rPr>
              <a:t>Objetivos, metas e resultados</a:t>
            </a:r>
            <a:endParaRPr lang="pt-BR" sz="2800" dirty="0" smtClean="0">
              <a:latin typeface="Garamond" pitchFamily="18" charset="0"/>
            </a:endParaRPr>
          </a:p>
          <a:p>
            <a:pPr marL="114300" indent="0" algn="just">
              <a:lnSpc>
                <a:spcPct val="160000"/>
              </a:lnSpc>
              <a:buNone/>
            </a:pPr>
            <a:endParaRPr lang="pt-BR" sz="2000" dirty="0" smtClean="0">
              <a:latin typeface="Arial" pitchFamily="34" charset="0"/>
              <a:cs typeface="Arial" pitchFamily="34" charset="0"/>
            </a:endParaRPr>
          </a:p>
        </p:txBody>
      </p:sp>
      <p:sp>
        <p:nvSpPr>
          <p:cNvPr id="9" name="CaixaDeTexto 8"/>
          <p:cNvSpPr txBox="1"/>
          <p:nvPr/>
        </p:nvSpPr>
        <p:spPr>
          <a:xfrm>
            <a:off x="428596" y="1214422"/>
            <a:ext cx="8429684" cy="4154984"/>
          </a:xfrm>
          <a:prstGeom prst="rect">
            <a:avLst/>
          </a:prstGeom>
          <a:noFill/>
        </p:spPr>
        <p:txBody>
          <a:bodyPr wrap="square" rtlCol="0">
            <a:spAutoFit/>
          </a:bodyPr>
          <a:lstStyle/>
          <a:p>
            <a:endParaRPr lang="pt-BR" sz="2400" dirty="0" smtClean="0">
              <a:latin typeface="Garamond" pitchFamily="18" charset="0"/>
            </a:endParaRPr>
          </a:p>
          <a:p>
            <a:r>
              <a:rPr lang="pt-BR" sz="2400" dirty="0" smtClean="0">
                <a:latin typeface="Garamond" pitchFamily="18" charset="0"/>
              </a:rPr>
              <a:t>Objetivo 3. Melhorar a adesão de pessoas com hipertensão e/ou diabetes.</a:t>
            </a:r>
          </a:p>
          <a:p>
            <a:r>
              <a:rPr lang="pt-BR" sz="2400" dirty="0" smtClean="0">
                <a:latin typeface="Garamond" pitchFamily="18" charset="0"/>
              </a:rPr>
              <a:t>Meta 3.1. Buscar 100% das pessoas com hipertensão faltosas às consultas na UBS conforme a periodicidade recomendada.</a:t>
            </a:r>
          </a:p>
          <a:p>
            <a:r>
              <a:rPr lang="pt-BR" sz="2400" dirty="0" smtClean="0">
                <a:latin typeface="Garamond" pitchFamily="18" charset="0"/>
              </a:rPr>
              <a:t>Meta 3.2 Buscar 100% das pessoas com diabetes faltosas às consultas na UBS conforme a periodicidade recomendada.</a:t>
            </a:r>
          </a:p>
          <a:p>
            <a:endParaRPr lang="pt-BR" sz="2400" dirty="0" smtClean="0">
              <a:latin typeface="Garamond" pitchFamily="18" charset="0"/>
            </a:endParaRPr>
          </a:p>
          <a:p>
            <a:pPr>
              <a:buFont typeface="Arial" pitchFamily="34" charset="0"/>
              <a:buChar char="•"/>
            </a:pPr>
            <a:r>
              <a:rPr lang="pt-BR" sz="2400" dirty="0" smtClean="0">
                <a:latin typeface="Garamond" pitchFamily="18" charset="0"/>
              </a:rPr>
              <a:t>  Não tivemos nenhum usuário faltoso as consultas durante os três meses de intervenção. </a:t>
            </a:r>
          </a:p>
          <a:p>
            <a:endParaRPr lang="pt-BR" sz="2400" dirty="0">
              <a:latin typeface="Garamond" pitchFamily="18" charset="0"/>
            </a:endParaRPr>
          </a:p>
        </p:txBody>
      </p:sp>
    </p:spTree>
    <p:extLst>
      <p:ext uri="{BB962C8B-B14F-4D97-AF65-F5344CB8AC3E}">
        <p14:creationId xmlns:p14="http://schemas.microsoft.com/office/powerpoint/2010/main" xmlns="" val="2776788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54032"/>
          </a:xfrm>
        </p:spPr>
        <p:txBody>
          <a:bodyPr>
            <a:normAutofit fontScale="90000"/>
          </a:bodyPr>
          <a:lstStyle/>
          <a:p>
            <a:r>
              <a:rPr lang="pt-BR" sz="3100" b="1" dirty="0" smtClean="0">
                <a:solidFill>
                  <a:srgbClr val="002060"/>
                </a:solidFill>
                <a:latin typeface="Garamond" pitchFamily="18" charset="0"/>
              </a:rPr>
              <a:t>Objetivos, metas e resultados</a:t>
            </a:r>
            <a:r>
              <a:rPr lang="pt-BR" sz="3100" dirty="0" smtClean="0">
                <a:latin typeface="Garamond" pitchFamily="18" charset="0"/>
                <a:cs typeface="Arial" pitchFamily="34" charset="0"/>
              </a:rPr>
              <a:t>  </a:t>
            </a:r>
            <a:r>
              <a:rPr lang="pt-BR" dirty="0" smtClean="0">
                <a:latin typeface="Arial" pitchFamily="34" charset="0"/>
                <a:cs typeface="Arial" pitchFamily="34" charset="0"/>
              </a:rPr>
              <a:t/>
            </a:r>
            <a:br>
              <a:rPr lang="pt-BR" dirty="0" smtClean="0">
                <a:latin typeface="Arial" pitchFamily="34" charset="0"/>
                <a:cs typeface="Arial" pitchFamily="34" charset="0"/>
              </a:rPr>
            </a:br>
            <a:endParaRPr lang="pt-BR" dirty="0"/>
          </a:p>
        </p:txBody>
      </p:sp>
      <p:sp>
        <p:nvSpPr>
          <p:cNvPr id="3" name="Espaço Reservado para Conteúdo 2"/>
          <p:cNvSpPr>
            <a:spLocks noGrp="1"/>
          </p:cNvSpPr>
          <p:nvPr>
            <p:ph idx="1"/>
          </p:nvPr>
        </p:nvSpPr>
        <p:spPr>
          <a:xfrm>
            <a:off x="457200" y="1000108"/>
            <a:ext cx="8229600" cy="5126055"/>
          </a:xfrm>
        </p:spPr>
        <p:txBody>
          <a:bodyPr/>
          <a:lstStyle/>
          <a:p>
            <a:pPr algn="just">
              <a:buNone/>
            </a:pPr>
            <a:r>
              <a:rPr lang="pt-BR" sz="2400" dirty="0" smtClean="0">
                <a:latin typeface="Garamond" pitchFamily="18" charset="0"/>
              </a:rPr>
              <a:t>    Objetivo 4: Melhorar o registro da informações </a:t>
            </a:r>
          </a:p>
          <a:p>
            <a:pPr algn="just">
              <a:buNone/>
            </a:pPr>
            <a:r>
              <a:rPr lang="pt-BR" sz="2400" dirty="0" smtClean="0">
                <a:latin typeface="Garamond" pitchFamily="18" charset="0"/>
              </a:rPr>
              <a:t>    Meta 4.1 Manter ficha de acompanhamento de 100% das pessoas com hipertensão.</a:t>
            </a:r>
          </a:p>
          <a:p>
            <a:pPr>
              <a:buNone/>
            </a:pPr>
            <a:r>
              <a:rPr lang="pt-BR" sz="2400" dirty="0" smtClean="0">
                <a:latin typeface="Garamond" pitchFamily="18" charset="0"/>
              </a:rPr>
              <a:t>	Meta 4.2 Manter ficha de acompanhamento de 100% das pessoas com diabetes.</a:t>
            </a:r>
          </a:p>
          <a:p>
            <a:pPr>
              <a:buNone/>
            </a:pPr>
            <a:endParaRPr lang="pt-BR" sz="2400" dirty="0" smtClean="0">
              <a:latin typeface="Garamond" pitchFamily="18" charset="0"/>
            </a:endParaRPr>
          </a:p>
          <a:p>
            <a:pPr algn="just"/>
            <a:r>
              <a:rPr lang="pt-BR" sz="2400" dirty="0" smtClean="0">
                <a:latin typeface="Garamond" pitchFamily="18" charset="0"/>
              </a:rPr>
              <a:t> Atingimos 100% da meta durante os 3 meses de intervenção, pois todas as pessoas com hipertensão e/ou diabetes, apresentavam registros adequados. </a:t>
            </a:r>
            <a:endParaRPr lang="pt-BR" sz="2400" dirty="0">
              <a:latin typeface="Garamond"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71472" y="1643050"/>
            <a:ext cx="7572428" cy="4572032"/>
          </a:xfrm>
        </p:spPr>
        <p:txBody>
          <a:bodyPr>
            <a:noAutofit/>
          </a:bodyPr>
          <a:lstStyle/>
          <a:p>
            <a:pPr algn="just">
              <a:buNone/>
            </a:pPr>
            <a:r>
              <a:rPr lang="pt-BR" sz="2400" dirty="0" smtClean="0">
                <a:latin typeface="Garamond" pitchFamily="18" charset="0"/>
              </a:rPr>
              <a:t>      Objetivo 5. Mapear o risco para doença cardiovascular das pessoas com hipertensão e/ou diabetes.</a:t>
            </a:r>
          </a:p>
          <a:p>
            <a:pPr algn="just">
              <a:buNone/>
            </a:pPr>
            <a:r>
              <a:rPr lang="pt-BR" sz="2400" dirty="0" smtClean="0">
                <a:latin typeface="Garamond" pitchFamily="18" charset="0"/>
              </a:rPr>
              <a:t>      Meta 5.1 Realizar estratificação do risco cardiovascular em 100% das pessoas com hipertensão.</a:t>
            </a:r>
          </a:p>
          <a:p>
            <a:pPr algn="just">
              <a:buNone/>
            </a:pPr>
            <a:r>
              <a:rPr lang="pt-BR" sz="2400" dirty="0" smtClean="0">
                <a:latin typeface="Garamond" pitchFamily="18" charset="0"/>
              </a:rPr>
              <a:t>      Meta 5.2 Realizar estratificação do risco cardiovascular em 100% das pessoas com diabetes.</a:t>
            </a:r>
          </a:p>
          <a:p>
            <a:pPr algn="just">
              <a:buNone/>
            </a:pPr>
            <a:endParaRPr lang="pt-BR" sz="2400" dirty="0" smtClean="0">
              <a:latin typeface="Garamond" pitchFamily="18" charset="0"/>
            </a:endParaRPr>
          </a:p>
          <a:p>
            <a:pPr algn="just"/>
            <a:r>
              <a:rPr lang="pt-BR" sz="2400" dirty="0" smtClean="0">
                <a:latin typeface="Garamond" pitchFamily="18" charset="0"/>
              </a:rPr>
              <a:t>Durante os 3 meses de intervenção todas as pessoas com hipertensão e/ou diabetes realizaram estratificação do risco cardiovascular , atingindo 100% da meta.</a:t>
            </a:r>
          </a:p>
          <a:p>
            <a:pPr>
              <a:buNone/>
            </a:pPr>
            <a:endParaRPr lang="pt-BR" sz="2400" dirty="0" smtClean="0">
              <a:latin typeface="Garamond" pitchFamily="18" charset="0"/>
            </a:endParaRPr>
          </a:p>
          <a:p>
            <a:endParaRPr lang="pt-BR" sz="2000" dirty="0"/>
          </a:p>
        </p:txBody>
      </p:sp>
      <p:sp>
        <p:nvSpPr>
          <p:cNvPr id="6" name="CaixaDeTexto 5"/>
          <p:cNvSpPr txBox="1"/>
          <p:nvPr/>
        </p:nvSpPr>
        <p:spPr>
          <a:xfrm>
            <a:off x="1071538" y="642918"/>
            <a:ext cx="7689701" cy="523220"/>
          </a:xfrm>
          <a:prstGeom prst="rect">
            <a:avLst/>
          </a:prstGeom>
          <a:noFill/>
        </p:spPr>
        <p:txBody>
          <a:bodyPr wrap="square" rtlCol="0">
            <a:spAutoFit/>
          </a:bodyPr>
          <a:lstStyle/>
          <a:p>
            <a:pPr algn="ctr"/>
            <a:r>
              <a:rPr lang="pt-BR" sz="2800" b="1" dirty="0" smtClean="0">
                <a:solidFill>
                  <a:srgbClr val="002060"/>
                </a:solidFill>
                <a:latin typeface="Garamond" pitchFamily="18" charset="0"/>
              </a:rPr>
              <a:t>Objetivos, metas e resultados</a:t>
            </a:r>
            <a:endParaRPr lang="pt-BR" sz="2800" dirty="0"/>
          </a:p>
        </p:txBody>
      </p:sp>
    </p:spTree>
    <p:extLst>
      <p:ext uri="{BB962C8B-B14F-4D97-AF65-F5344CB8AC3E}">
        <p14:creationId xmlns:p14="http://schemas.microsoft.com/office/powerpoint/2010/main" xmlns="" val="3399778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2800" b="1" dirty="0" smtClean="0">
                <a:latin typeface="Garamond" pitchFamily="18" charset="0"/>
                <a:cs typeface="Arial" pitchFamily="34" charset="0"/>
              </a:rPr>
              <a:t>Introdução</a:t>
            </a:r>
            <a:endParaRPr lang="pt-BR" sz="2800" b="1" dirty="0">
              <a:latin typeface="Garamond" pitchFamily="18" charset="0"/>
              <a:cs typeface="Arial" pitchFamily="34" charset="0"/>
            </a:endParaRPr>
          </a:p>
        </p:txBody>
      </p:sp>
      <p:sp>
        <p:nvSpPr>
          <p:cNvPr id="4" name="CaixaDeTexto 3"/>
          <p:cNvSpPr txBox="1"/>
          <p:nvPr/>
        </p:nvSpPr>
        <p:spPr>
          <a:xfrm>
            <a:off x="502506" y="1214422"/>
            <a:ext cx="8141459" cy="6001643"/>
          </a:xfrm>
          <a:prstGeom prst="rect">
            <a:avLst/>
          </a:prstGeom>
          <a:noFill/>
        </p:spPr>
        <p:txBody>
          <a:bodyPr wrap="square" rtlCol="0">
            <a:spAutoFit/>
          </a:bodyPr>
          <a:lstStyle/>
          <a:p>
            <a:pPr algn="just">
              <a:lnSpc>
                <a:spcPct val="150000"/>
              </a:lnSpc>
            </a:pPr>
            <a:r>
              <a:rPr lang="pt-BR" sz="2400" dirty="0" smtClean="0">
                <a:latin typeface="Garamond" pitchFamily="18" charset="0"/>
                <a:cs typeface="Arial" pitchFamily="34" charset="0"/>
              </a:rPr>
              <a:t>	</a:t>
            </a:r>
            <a:r>
              <a:rPr lang="pt-BR" sz="2600" dirty="0" smtClean="0">
                <a:latin typeface="Garamond" pitchFamily="18" charset="0"/>
                <a:cs typeface="Arial" pitchFamily="34" charset="0"/>
              </a:rPr>
              <a:t>A</a:t>
            </a:r>
            <a:r>
              <a:rPr lang="pt-BR" sz="2600" b="1" dirty="0" smtClean="0">
                <a:latin typeface="Garamond" pitchFamily="18" charset="0"/>
                <a:cs typeface="Arial" pitchFamily="34" charset="0"/>
              </a:rPr>
              <a:t> </a:t>
            </a:r>
            <a:r>
              <a:rPr lang="pt-BR" sz="2600" b="1" dirty="0">
                <a:latin typeface="Garamond" pitchFamily="18" charset="0"/>
                <a:cs typeface="Arial" pitchFamily="34" charset="0"/>
              </a:rPr>
              <a:t>Hipertensão Arterial e o Diabetes </a:t>
            </a:r>
            <a:r>
              <a:rPr lang="pt-BR" sz="2600" b="1" dirty="0" err="1" smtClean="0">
                <a:latin typeface="Garamond" pitchFamily="18" charset="0"/>
                <a:cs typeface="Arial" pitchFamily="34" charset="0"/>
              </a:rPr>
              <a:t>Mellitus</a:t>
            </a:r>
            <a:r>
              <a:rPr lang="pt-BR" sz="2600" b="1" dirty="0" smtClean="0">
                <a:latin typeface="Garamond" pitchFamily="18" charset="0"/>
                <a:cs typeface="Arial" pitchFamily="34" charset="0"/>
              </a:rPr>
              <a:t> </a:t>
            </a:r>
            <a:r>
              <a:rPr lang="pt-BR" sz="2600" dirty="0" smtClean="0">
                <a:latin typeface="Garamond" pitchFamily="18" charset="0"/>
                <a:cs typeface="Arial" pitchFamily="34" charset="0"/>
              </a:rPr>
              <a:t>constituem </a:t>
            </a:r>
            <a:r>
              <a:rPr lang="pt-BR" sz="2600" dirty="0">
                <a:latin typeface="Garamond" pitchFamily="18" charset="0"/>
                <a:cs typeface="Arial" pitchFamily="34" charset="0"/>
              </a:rPr>
              <a:t>sérios problemas de saúde </a:t>
            </a:r>
            <a:r>
              <a:rPr lang="pt-BR" sz="2600" dirty="0" smtClean="0">
                <a:latin typeface="Garamond" pitchFamily="18" charset="0"/>
                <a:cs typeface="Arial" pitchFamily="34" charset="0"/>
              </a:rPr>
              <a:t>pública e são responsáveis pela primeira causa de mortalidade e de hospitalizações no SUS (BRASIL, 2013). </a:t>
            </a:r>
            <a:r>
              <a:rPr lang="pt-BR" sz="2600" dirty="0" smtClean="0">
                <a:latin typeface="Garamond" pitchFamily="18" charset="0"/>
              </a:rPr>
              <a:t>Mediante o exposto, fica evidente que os profissionais da Atenção Básica devem intervir nesta ação programática, melhorar a saúde individual e coletiva da comunidade, diminuir gastos públicos e modificar essa realidade</a:t>
            </a:r>
            <a:r>
              <a:rPr lang="pt-BR" sz="2400" dirty="0" smtClean="0">
                <a:latin typeface="Garamond" pitchFamily="18" charset="0"/>
              </a:rPr>
              <a:t>. </a:t>
            </a:r>
            <a:endParaRPr lang="pt-BR" sz="2400" dirty="0" smtClean="0">
              <a:latin typeface="Garamond" pitchFamily="18" charset="0"/>
              <a:cs typeface="Arial" pitchFamily="34" charset="0"/>
            </a:endParaRPr>
          </a:p>
          <a:p>
            <a:pPr algn="just">
              <a:lnSpc>
                <a:spcPct val="150000"/>
              </a:lnSpc>
            </a:pPr>
            <a:endParaRPr lang="pt-BR" sz="2400" dirty="0" smtClean="0">
              <a:latin typeface="Arial" pitchFamily="34" charset="0"/>
              <a:cs typeface="Arial" pitchFamily="34" charset="0"/>
            </a:endParaRPr>
          </a:p>
          <a:p>
            <a:pPr algn="just">
              <a:lnSpc>
                <a:spcPct val="150000"/>
              </a:lnSpc>
            </a:pPr>
            <a:endParaRPr lang="pt-BR" sz="2400" dirty="0" smtClean="0">
              <a:latin typeface="Arial" pitchFamily="34" charset="0"/>
              <a:cs typeface="Arial" pitchFamily="34" charset="0"/>
            </a:endParaRPr>
          </a:p>
        </p:txBody>
      </p:sp>
    </p:spTree>
    <p:extLst>
      <p:ext uri="{BB962C8B-B14F-4D97-AF65-F5344CB8AC3E}">
        <p14:creationId xmlns:p14="http://schemas.microsoft.com/office/powerpoint/2010/main" xmlns="" val="3657607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142984"/>
            <a:ext cx="8247860" cy="5143536"/>
          </a:xfrm>
        </p:spPr>
        <p:txBody>
          <a:bodyPr>
            <a:normAutofit/>
          </a:bodyPr>
          <a:lstStyle/>
          <a:p>
            <a:pPr>
              <a:buNone/>
            </a:pPr>
            <a:r>
              <a:rPr lang="pt-BR" sz="2400" dirty="0" smtClean="0">
                <a:latin typeface="Garamond" pitchFamily="18" charset="0"/>
              </a:rPr>
              <a:t>     Objetivo 6. Promover a saúde de pessoas com hipertensão e/ou diabetes.</a:t>
            </a:r>
          </a:p>
          <a:p>
            <a:pPr>
              <a:buNone/>
            </a:pPr>
            <a:r>
              <a:rPr lang="pt-BR" sz="2400" dirty="0" smtClean="0">
                <a:latin typeface="Garamond" pitchFamily="18" charset="0"/>
              </a:rPr>
              <a:t>     Meta 6.1. Garantir orientação nutricional a 100% das pessoas com hipertensão.</a:t>
            </a:r>
          </a:p>
          <a:p>
            <a:pPr>
              <a:buNone/>
            </a:pPr>
            <a:r>
              <a:rPr lang="pt-BR" sz="2400" dirty="0" smtClean="0">
                <a:latin typeface="Garamond" pitchFamily="18" charset="0"/>
              </a:rPr>
              <a:t>     Meta 6.2 Garantir orientação nutricional a 100% das pessoas com diabetes.</a:t>
            </a:r>
          </a:p>
          <a:p>
            <a:pPr>
              <a:buNone/>
            </a:pPr>
            <a:endParaRPr lang="pt-BR" sz="2400" dirty="0" smtClean="0">
              <a:latin typeface="Garamond" pitchFamily="18" charset="0"/>
            </a:endParaRPr>
          </a:p>
          <a:p>
            <a:pPr algn="just"/>
            <a:r>
              <a:rPr lang="pt-BR" sz="2400" dirty="0" smtClean="0">
                <a:latin typeface="Garamond" pitchFamily="18" charset="0"/>
              </a:rPr>
              <a:t>Durante os 3 meses de intervenção todas as pessoas com hipertensão e/ou diabetes foram orientadas quanto a nutrição – alimentação saudável, atingindo 100% da meta.</a:t>
            </a:r>
          </a:p>
          <a:p>
            <a:endParaRPr lang="pt-BR" sz="2000" dirty="0" smtClean="0"/>
          </a:p>
          <a:p>
            <a:endParaRPr lang="pt-BR" sz="2000" dirty="0" smtClean="0"/>
          </a:p>
          <a:p>
            <a:endParaRPr lang="pt-BR" sz="2000" dirty="0" smtClean="0"/>
          </a:p>
          <a:p>
            <a:pPr marL="114300" indent="0" algn="just">
              <a:lnSpc>
                <a:spcPct val="160000"/>
              </a:lnSpc>
              <a:buNone/>
            </a:pPr>
            <a:endParaRPr lang="pt-BR" sz="2000" dirty="0" smtClean="0">
              <a:latin typeface="Arial" pitchFamily="34" charset="0"/>
              <a:cs typeface="Arial" pitchFamily="34" charset="0"/>
            </a:endParaRPr>
          </a:p>
        </p:txBody>
      </p:sp>
      <p:sp>
        <p:nvSpPr>
          <p:cNvPr id="4" name="Retângulo 3"/>
          <p:cNvSpPr/>
          <p:nvPr/>
        </p:nvSpPr>
        <p:spPr>
          <a:xfrm>
            <a:off x="1000100" y="214290"/>
            <a:ext cx="7286676" cy="673582"/>
          </a:xfrm>
          <a:prstGeom prst="rect">
            <a:avLst/>
          </a:prstGeom>
        </p:spPr>
        <p:txBody>
          <a:bodyPr wrap="square">
            <a:spAutoFit/>
          </a:bodyPr>
          <a:lstStyle/>
          <a:p>
            <a:pPr marL="900430" marR="539115" algn="ctr">
              <a:lnSpc>
                <a:spcPct val="150000"/>
              </a:lnSpc>
              <a:spcAft>
                <a:spcPts val="0"/>
              </a:spcAft>
              <a:tabLst>
                <a:tab pos="900430" algn="l"/>
                <a:tab pos="5311140" algn="l"/>
              </a:tabLst>
            </a:pPr>
            <a:r>
              <a:rPr lang="pt-BR" sz="2800" b="1" dirty="0" smtClean="0">
                <a:solidFill>
                  <a:srgbClr val="002060"/>
                </a:solidFill>
                <a:latin typeface="Garamond" pitchFamily="18" charset="0"/>
              </a:rPr>
              <a:t>Objetivos, metas e resultados</a:t>
            </a:r>
            <a:endParaRPr lang="pt-BR"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5204381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Conteúdo 2"/>
          <p:cNvSpPr>
            <a:spLocks noGrp="1"/>
          </p:cNvSpPr>
          <p:nvPr>
            <p:ph idx="1"/>
          </p:nvPr>
        </p:nvSpPr>
        <p:spPr>
          <a:xfrm>
            <a:off x="714348" y="1285860"/>
            <a:ext cx="7929618" cy="5000660"/>
          </a:xfrm>
        </p:spPr>
        <p:txBody>
          <a:bodyPr>
            <a:noAutofit/>
          </a:bodyPr>
          <a:lstStyle/>
          <a:p>
            <a:pPr marL="114300" indent="0" algn="just">
              <a:buNone/>
            </a:pPr>
            <a:r>
              <a:rPr lang="pt-BR" sz="2400" dirty="0" smtClean="0">
                <a:latin typeface="Garamond" pitchFamily="18" charset="0"/>
              </a:rPr>
              <a:t>Meta 6.3 Garantir orientação em relação à prática regular de atividade física a 100% das pessoas com hipertensão. </a:t>
            </a:r>
          </a:p>
          <a:p>
            <a:pPr marL="114300" indent="0" algn="just">
              <a:buNone/>
            </a:pPr>
            <a:r>
              <a:rPr lang="pt-BR" sz="2400" dirty="0" smtClean="0">
                <a:latin typeface="Garamond" pitchFamily="18" charset="0"/>
              </a:rPr>
              <a:t>Meta 6.4 Garantir orientação em relação à prática regular de atividade física a 100% das pessoas com diabetes.</a:t>
            </a:r>
          </a:p>
          <a:p>
            <a:pPr marL="114300" indent="0" algn="just">
              <a:buNone/>
            </a:pPr>
            <a:endParaRPr lang="pt-BR" sz="2400" dirty="0" smtClean="0">
              <a:latin typeface="Garamond" pitchFamily="18" charset="0"/>
            </a:endParaRPr>
          </a:p>
          <a:p>
            <a:pPr marL="114300" indent="0" algn="just"/>
            <a:r>
              <a:rPr lang="pt-BR" sz="2400" dirty="0" smtClean="0">
                <a:latin typeface="Garamond" pitchFamily="18" charset="0"/>
              </a:rPr>
              <a:t> Durante os 3 meses de intervenção todas as pessoas com hipertensão e/ou diabetes foram orientadas quanto a importância da prática regular de atividade física, atingindo 100% da meta.</a:t>
            </a:r>
          </a:p>
          <a:p>
            <a:pPr marL="114300" indent="0" algn="just">
              <a:lnSpc>
                <a:spcPct val="160000"/>
              </a:lnSpc>
              <a:buNone/>
            </a:pPr>
            <a:endParaRPr lang="pt-BR" sz="2400" dirty="0" smtClean="0">
              <a:latin typeface="Garamond" pitchFamily="18" charset="0"/>
            </a:endParaRPr>
          </a:p>
          <a:p>
            <a:pPr marL="114300" indent="0" algn="just">
              <a:lnSpc>
                <a:spcPct val="160000"/>
              </a:lnSpc>
            </a:pPr>
            <a:endParaRPr lang="pt-BR" sz="2400" dirty="0" smtClean="0">
              <a:latin typeface="Garamond" pitchFamily="18" charset="0"/>
            </a:endParaRPr>
          </a:p>
          <a:p>
            <a:pPr marL="114300" indent="0" algn="just">
              <a:lnSpc>
                <a:spcPct val="160000"/>
              </a:lnSpc>
              <a:buNone/>
            </a:pPr>
            <a:endParaRPr lang="pt-BR" sz="2000" dirty="0" smtClean="0"/>
          </a:p>
          <a:p>
            <a:pPr marL="114300" indent="0" algn="just">
              <a:lnSpc>
                <a:spcPct val="160000"/>
              </a:lnSpc>
              <a:buNone/>
            </a:pPr>
            <a:endParaRPr lang="pt-BR" sz="2000" dirty="0" smtClean="0"/>
          </a:p>
          <a:p>
            <a:pPr marL="114300" indent="0" algn="just">
              <a:lnSpc>
                <a:spcPct val="160000"/>
              </a:lnSpc>
              <a:buNone/>
            </a:pPr>
            <a:endParaRPr lang="pt-BR" sz="2000" dirty="0" smtClean="0">
              <a:latin typeface="Arial" pitchFamily="34" charset="0"/>
              <a:cs typeface="Arial" pitchFamily="34" charset="0"/>
            </a:endParaRPr>
          </a:p>
        </p:txBody>
      </p:sp>
      <p:sp>
        <p:nvSpPr>
          <p:cNvPr id="6" name="CaixaDeTexto 5"/>
          <p:cNvSpPr txBox="1"/>
          <p:nvPr/>
        </p:nvSpPr>
        <p:spPr>
          <a:xfrm>
            <a:off x="1500166" y="714356"/>
            <a:ext cx="5256116" cy="738664"/>
          </a:xfrm>
          <a:prstGeom prst="rect">
            <a:avLst/>
          </a:prstGeom>
          <a:noFill/>
        </p:spPr>
        <p:txBody>
          <a:bodyPr wrap="square" rtlCol="0">
            <a:spAutoFit/>
          </a:bodyPr>
          <a:lstStyle/>
          <a:p>
            <a:pPr algn="ctr"/>
            <a:r>
              <a:rPr lang="pt-BR" sz="2400" b="1" dirty="0" smtClean="0">
                <a:solidFill>
                  <a:srgbClr val="002060"/>
                </a:solidFill>
                <a:latin typeface="Garamond" pitchFamily="18" charset="0"/>
              </a:rPr>
              <a:t>Objetivos, metas e resultados</a:t>
            </a:r>
            <a:endParaRPr lang="pt-BR" sz="2400" dirty="0" smtClean="0">
              <a:latin typeface="Garamond" pitchFamily="18" charset="0"/>
              <a:ea typeface="Calibri" panose="020F0502020204030204" pitchFamily="34" charset="0"/>
              <a:cs typeface="Arial" panose="020B0604020202020204" pitchFamily="34" charset="0"/>
            </a:endParaRPr>
          </a:p>
          <a:p>
            <a:endParaRPr lang="pt-BR" dirty="0"/>
          </a:p>
        </p:txBody>
      </p:sp>
    </p:spTree>
    <p:extLst>
      <p:ext uri="{BB962C8B-B14F-4D97-AF65-F5344CB8AC3E}">
        <p14:creationId xmlns:p14="http://schemas.microsoft.com/office/powerpoint/2010/main" xmlns="" val="432055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Conteúdo 2"/>
          <p:cNvSpPr>
            <a:spLocks noGrp="1"/>
          </p:cNvSpPr>
          <p:nvPr>
            <p:ph idx="1"/>
          </p:nvPr>
        </p:nvSpPr>
        <p:spPr>
          <a:xfrm>
            <a:off x="571472" y="1571612"/>
            <a:ext cx="8001056" cy="4786346"/>
          </a:xfrm>
        </p:spPr>
        <p:txBody>
          <a:bodyPr>
            <a:noAutofit/>
          </a:bodyPr>
          <a:lstStyle/>
          <a:p>
            <a:pPr marL="114300" indent="0" algn="just">
              <a:buNone/>
            </a:pPr>
            <a:r>
              <a:rPr lang="pt-BR" sz="2400" dirty="0" smtClean="0">
                <a:latin typeface="Garamond" pitchFamily="18" charset="0"/>
              </a:rPr>
              <a:t>Meta 6.5 Garantir orientação sobre os riscos do tabagismo a 100% das pessoas com hipertensão.</a:t>
            </a:r>
          </a:p>
          <a:p>
            <a:pPr marL="114300" indent="0" algn="just">
              <a:buNone/>
            </a:pPr>
            <a:r>
              <a:rPr lang="pt-BR" sz="2400" dirty="0" smtClean="0">
                <a:latin typeface="Garamond" pitchFamily="18" charset="0"/>
              </a:rPr>
              <a:t>Meta 6.6 Garantir orientação sobre os riscos do tabagismo a 100% das pessoas com diabetes.</a:t>
            </a:r>
          </a:p>
          <a:p>
            <a:pPr marL="114300" indent="0" algn="just">
              <a:buNone/>
            </a:pPr>
            <a:endParaRPr lang="pt-BR" sz="2400" dirty="0" smtClean="0">
              <a:latin typeface="Garamond" pitchFamily="18" charset="0"/>
            </a:endParaRPr>
          </a:p>
          <a:p>
            <a:pPr marL="114300" indent="0" algn="just"/>
            <a:r>
              <a:rPr lang="pt-BR" sz="2400" dirty="0" smtClean="0">
                <a:latin typeface="Garamond" pitchFamily="18" charset="0"/>
              </a:rPr>
              <a:t> Durante os 3 meses de intervenção todas as pessoas com hipertensão e/ou diabetes foram orientadas quanto aos riscos de tabagismo, atingindo 100% da meta.</a:t>
            </a:r>
            <a:endParaRPr lang="pt-BR" sz="2400" dirty="0" smtClean="0">
              <a:latin typeface="Garamond" pitchFamily="18" charset="0"/>
              <a:cs typeface="Arial" pitchFamily="34" charset="0"/>
            </a:endParaRPr>
          </a:p>
        </p:txBody>
      </p:sp>
      <p:sp>
        <p:nvSpPr>
          <p:cNvPr id="5" name="CaixaDeTexto 4"/>
          <p:cNvSpPr txBox="1"/>
          <p:nvPr/>
        </p:nvSpPr>
        <p:spPr>
          <a:xfrm>
            <a:off x="1928794" y="785794"/>
            <a:ext cx="4970364" cy="523220"/>
          </a:xfrm>
          <a:prstGeom prst="rect">
            <a:avLst/>
          </a:prstGeom>
          <a:noFill/>
        </p:spPr>
        <p:txBody>
          <a:bodyPr wrap="square" rtlCol="0">
            <a:spAutoFit/>
          </a:bodyPr>
          <a:lstStyle/>
          <a:p>
            <a:pPr algn="ctr"/>
            <a:r>
              <a:rPr lang="pt-BR" sz="2800" b="1" dirty="0" smtClean="0">
                <a:solidFill>
                  <a:srgbClr val="002060"/>
                </a:solidFill>
                <a:latin typeface="Garamond" pitchFamily="18" charset="0"/>
              </a:rPr>
              <a:t>Objetivos, metas e resultados</a:t>
            </a:r>
            <a:endParaRPr lang="pt-BR" sz="2800" dirty="0" smtClean="0">
              <a:latin typeface="Garamond"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4079651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0100" y="274638"/>
            <a:ext cx="7500990" cy="654032"/>
          </a:xfrm>
        </p:spPr>
        <p:txBody>
          <a:bodyPr>
            <a:normAutofit/>
          </a:bodyPr>
          <a:lstStyle/>
          <a:p>
            <a:r>
              <a:rPr lang="pt-BR" sz="2800" b="1" dirty="0" smtClean="0">
                <a:solidFill>
                  <a:srgbClr val="002060"/>
                </a:solidFill>
                <a:latin typeface="Garamond" pitchFamily="18" charset="0"/>
              </a:rPr>
              <a:t>Objetivos, metas e resultados</a:t>
            </a:r>
            <a:endParaRPr lang="pt-BR" sz="2800" dirty="0" smtClean="0">
              <a:latin typeface="Garamond" pitchFamily="18" charset="0"/>
              <a:ea typeface="Calibri" panose="020F0502020204030204" pitchFamily="34" charset="0"/>
              <a:cs typeface="Arial" panose="020B0604020202020204" pitchFamily="34" charset="0"/>
            </a:endParaRPr>
          </a:p>
        </p:txBody>
      </p:sp>
      <p:sp>
        <p:nvSpPr>
          <p:cNvPr id="3" name="Espaço Reservado para Conteúdo 2"/>
          <p:cNvSpPr>
            <a:spLocks noGrp="1"/>
          </p:cNvSpPr>
          <p:nvPr>
            <p:ph idx="1"/>
          </p:nvPr>
        </p:nvSpPr>
        <p:spPr>
          <a:xfrm>
            <a:off x="642910" y="1600200"/>
            <a:ext cx="8143932" cy="4472005"/>
          </a:xfrm>
        </p:spPr>
        <p:txBody>
          <a:bodyPr>
            <a:normAutofit/>
          </a:bodyPr>
          <a:lstStyle/>
          <a:p>
            <a:pPr algn="just">
              <a:lnSpc>
                <a:spcPct val="110000"/>
              </a:lnSpc>
              <a:buNone/>
            </a:pPr>
            <a:r>
              <a:rPr lang="pt-BR" sz="2400" dirty="0" smtClean="0">
                <a:latin typeface="Garamond" pitchFamily="18" charset="0"/>
              </a:rPr>
              <a:t>	Meta 6.7  Garantir orientação sobre higiene bucal a 100% das</a:t>
            </a:r>
          </a:p>
          <a:p>
            <a:pPr algn="just">
              <a:lnSpc>
                <a:spcPct val="110000"/>
              </a:lnSpc>
              <a:buNone/>
            </a:pPr>
            <a:r>
              <a:rPr lang="pt-BR" sz="2400" dirty="0" smtClean="0">
                <a:latin typeface="Garamond" pitchFamily="18" charset="0"/>
              </a:rPr>
              <a:t>     pessoas com hipertensão.</a:t>
            </a:r>
          </a:p>
          <a:p>
            <a:pPr algn="just">
              <a:lnSpc>
                <a:spcPct val="110000"/>
              </a:lnSpc>
              <a:buNone/>
            </a:pPr>
            <a:r>
              <a:rPr lang="pt-BR" sz="2400" dirty="0" smtClean="0">
                <a:latin typeface="Garamond" pitchFamily="18" charset="0"/>
              </a:rPr>
              <a:t>	Meta 6.8 Garantir orientação sobre higiene bucal a 100% das pessoas com diabetes.</a:t>
            </a:r>
          </a:p>
          <a:p>
            <a:pPr algn="just">
              <a:lnSpc>
                <a:spcPct val="110000"/>
              </a:lnSpc>
              <a:buNone/>
            </a:pPr>
            <a:endParaRPr lang="pt-BR" sz="2400" dirty="0" smtClean="0">
              <a:latin typeface="Garamond" pitchFamily="18" charset="0"/>
            </a:endParaRPr>
          </a:p>
          <a:p>
            <a:pPr algn="just">
              <a:lnSpc>
                <a:spcPct val="110000"/>
              </a:lnSpc>
            </a:pPr>
            <a:r>
              <a:rPr lang="pt-BR" sz="2400" dirty="0" smtClean="0">
                <a:latin typeface="Garamond" pitchFamily="18" charset="0"/>
              </a:rPr>
              <a:t>Durante os 3 meses de intervenção todas as pessoas com hipertensão e/ou diabetes foram orientadas quanto a importância da higiene bucal, atingindo 100% da meta.</a:t>
            </a:r>
            <a:endParaRPr lang="pt-BR" sz="2400" dirty="0" smtClean="0">
              <a:latin typeface="Garamond" pitchFamily="18" charset="0"/>
              <a:cs typeface="Arial" pitchFamily="34" charset="0"/>
            </a:endParaRPr>
          </a:p>
          <a:p>
            <a:pPr algn="just">
              <a:buNone/>
            </a:pPr>
            <a:r>
              <a:rPr lang="pt-BR" dirty="0" smtClean="0"/>
              <a:t>  </a:t>
            </a:r>
          </a:p>
          <a:p>
            <a:pPr>
              <a:buNone/>
            </a:pPr>
            <a:endParaRPr lang="pt-B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131840" y="476672"/>
            <a:ext cx="2664296" cy="79208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pt-BR" sz="2800" b="1" dirty="0" smtClean="0">
                <a:solidFill>
                  <a:schemeClr val="tx1"/>
                </a:solidFill>
                <a:latin typeface="Garamond" pitchFamily="18" charset="0"/>
                <a:cs typeface="Arial" pitchFamily="34" charset="0"/>
              </a:rPr>
              <a:t>Discussão</a:t>
            </a:r>
            <a:r>
              <a:rPr lang="pt-BR" sz="2800" dirty="0" smtClean="0">
                <a:latin typeface="Arial" pitchFamily="34" charset="0"/>
                <a:cs typeface="Arial" pitchFamily="34" charset="0"/>
              </a:rPr>
              <a:t> </a:t>
            </a:r>
            <a:endParaRPr lang="pt-BR" sz="2800" dirty="0">
              <a:latin typeface="Arial" pitchFamily="34" charset="0"/>
              <a:cs typeface="Arial" pitchFamily="34" charset="0"/>
            </a:endParaRPr>
          </a:p>
        </p:txBody>
      </p:sp>
      <p:sp>
        <p:nvSpPr>
          <p:cNvPr id="4" name="Retângulo 3"/>
          <p:cNvSpPr/>
          <p:nvPr/>
        </p:nvSpPr>
        <p:spPr>
          <a:xfrm>
            <a:off x="785786" y="1428736"/>
            <a:ext cx="7429552" cy="4431983"/>
          </a:xfrm>
          <a:prstGeom prst="rect">
            <a:avLst/>
          </a:prstGeom>
        </p:spPr>
        <p:txBody>
          <a:bodyPr wrap="square">
            <a:spAutoFit/>
          </a:bodyPr>
          <a:lstStyle/>
          <a:p>
            <a:pPr marL="342900" indent="-342900" algn="just">
              <a:lnSpc>
                <a:spcPct val="150000"/>
              </a:lnSpc>
            </a:pPr>
            <a:r>
              <a:rPr lang="pt-BR" sz="2400" b="1" dirty="0" smtClean="0">
                <a:latin typeface="Garamond" pitchFamily="18" charset="0"/>
              </a:rPr>
              <a:t>Importância para a equipe:</a:t>
            </a:r>
          </a:p>
          <a:p>
            <a:pPr marL="342900" indent="-342900" algn="just">
              <a:lnSpc>
                <a:spcPct val="150000"/>
              </a:lnSpc>
              <a:buFont typeface="Arial" pitchFamily="34" charset="0"/>
              <a:buChar char="•"/>
            </a:pPr>
            <a:r>
              <a:rPr lang="pt-BR" sz="2400" dirty="0" smtClean="0">
                <a:latin typeface="Garamond" pitchFamily="18" charset="0"/>
                <a:cs typeface="Arial" panose="020B0604020202020204" pitchFamily="34" charset="0"/>
              </a:rPr>
              <a:t>Aperfeiçoamento da prática clinica através das capacitações;</a:t>
            </a:r>
          </a:p>
          <a:p>
            <a:pPr marL="342900" indent="-342900" algn="just">
              <a:lnSpc>
                <a:spcPct val="150000"/>
              </a:lnSpc>
              <a:buFont typeface="Arial" pitchFamily="34" charset="0"/>
              <a:buChar char="•"/>
            </a:pPr>
            <a:r>
              <a:rPr lang="pt-BR" sz="2400" dirty="0" smtClean="0">
                <a:latin typeface="Garamond" pitchFamily="18" charset="0"/>
                <a:cs typeface="Arial" panose="020B0604020202020204" pitchFamily="34" charset="0"/>
              </a:rPr>
              <a:t>Interação entre os membros da equipe;</a:t>
            </a:r>
          </a:p>
          <a:p>
            <a:pPr marL="342900" indent="-342900" algn="just">
              <a:lnSpc>
                <a:spcPct val="150000"/>
              </a:lnSpc>
              <a:buFont typeface="Arial" pitchFamily="34" charset="0"/>
              <a:buChar char="•"/>
            </a:pPr>
            <a:r>
              <a:rPr lang="pt-BR" sz="2400" dirty="0" smtClean="0">
                <a:latin typeface="Garamond" pitchFamily="18" charset="0"/>
                <a:cs typeface="Arial" panose="020B0604020202020204" pitchFamily="34" charset="0"/>
              </a:rPr>
              <a:t>Definição das atribuições de cada membro da equipe.</a:t>
            </a:r>
          </a:p>
          <a:p>
            <a:pPr marL="342900" indent="-342900" algn="just">
              <a:lnSpc>
                <a:spcPct val="150000"/>
              </a:lnSpc>
            </a:pPr>
            <a:endParaRPr lang="pt-BR" sz="2400" b="1" dirty="0" smtClean="0">
              <a:latin typeface="Garamond" pitchFamily="18" charset="0"/>
              <a:cs typeface="Arial" panose="020B0604020202020204" pitchFamily="34" charset="0"/>
            </a:endParaRPr>
          </a:p>
          <a:p>
            <a:pPr marL="342900" indent="-342900" algn="just">
              <a:lnSpc>
                <a:spcPct val="150000"/>
              </a:lnSpc>
            </a:pPr>
            <a:endParaRPr lang="pt-BR" sz="2400" dirty="0">
              <a:latin typeface="Garamond" pitchFamily="18" charset="0"/>
              <a:cs typeface="Arial" panose="020B0604020202020204" pitchFamily="34" charset="0"/>
            </a:endParaRPr>
          </a:p>
          <a:p>
            <a:pPr algn="just">
              <a:lnSpc>
                <a:spcPct val="150000"/>
              </a:lnSpc>
            </a:pP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62220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131840" y="260648"/>
            <a:ext cx="2664296" cy="79208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pt-BR" sz="2800" b="1" dirty="0" smtClean="0">
                <a:solidFill>
                  <a:schemeClr val="tx1"/>
                </a:solidFill>
                <a:latin typeface="Garamond" pitchFamily="18" charset="0"/>
                <a:cs typeface="Arial" pitchFamily="34" charset="0"/>
              </a:rPr>
              <a:t>Discussão</a:t>
            </a:r>
            <a:r>
              <a:rPr lang="pt-BR" sz="2800" dirty="0" smtClean="0">
                <a:latin typeface="Arial" pitchFamily="34" charset="0"/>
                <a:cs typeface="Arial" pitchFamily="34" charset="0"/>
              </a:rPr>
              <a:t> </a:t>
            </a:r>
            <a:endParaRPr lang="pt-BR" sz="2800" dirty="0">
              <a:latin typeface="Arial" pitchFamily="34" charset="0"/>
              <a:cs typeface="Arial" pitchFamily="34" charset="0"/>
            </a:endParaRPr>
          </a:p>
        </p:txBody>
      </p:sp>
      <p:sp>
        <p:nvSpPr>
          <p:cNvPr id="4" name="Retângulo 3"/>
          <p:cNvSpPr/>
          <p:nvPr/>
        </p:nvSpPr>
        <p:spPr>
          <a:xfrm>
            <a:off x="755576" y="1214422"/>
            <a:ext cx="7316886" cy="3877985"/>
          </a:xfrm>
          <a:prstGeom prst="rect">
            <a:avLst/>
          </a:prstGeom>
        </p:spPr>
        <p:txBody>
          <a:bodyPr wrap="square">
            <a:spAutoFit/>
          </a:bodyPr>
          <a:lstStyle/>
          <a:p>
            <a:pPr marL="342900" indent="-342900" algn="just">
              <a:lnSpc>
                <a:spcPct val="150000"/>
              </a:lnSpc>
            </a:pPr>
            <a:r>
              <a:rPr lang="pt-BR" sz="2400" b="1" dirty="0" smtClean="0">
                <a:latin typeface="Garamond" pitchFamily="18" charset="0"/>
              </a:rPr>
              <a:t>Importância para o serviço:</a:t>
            </a:r>
          </a:p>
          <a:p>
            <a:pPr marL="342900" indent="-342900" algn="just">
              <a:lnSpc>
                <a:spcPct val="150000"/>
              </a:lnSpc>
              <a:buFont typeface="Arial" pitchFamily="34" charset="0"/>
              <a:buChar char="•"/>
            </a:pPr>
            <a:r>
              <a:rPr lang="pt-BR" sz="2400" dirty="0" smtClean="0">
                <a:latin typeface="Garamond" pitchFamily="18" charset="0"/>
              </a:rPr>
              <a:t>Reorganização dos processos de trabalho;</a:t>
            </a:r>
          </a:p>
          <a:p>
            <a:pPr marL="342900" indent="-342900" algn="just">
              <a:lnSpc>
                <a:spcPct val="150000"/>
              </a:lnSpc>
              <a:buFont typeface="Arial" pitchFamily="34" charset="0"/>
              <a:buChar char="•"/>
            </a:pPr>
            <a:r>
              <a:rPr lang="pt-BR" sz="2400" dirty="0" smtClean="0">
                <a:latin typeface="Garamond" pitchFamily="18" charset="0"/>
              </a:rPr>
              <a:t>Adequação da agenda;</a:t>
            </a:r>
          </a:p>
          <a:p>
            <a:pPr marL="342900" indent="-342900" algn="just">
              <a:lnSpc>
                <a:spcPct val="150000"/>
              </a:lnSpc>
              <a:buFont typeface="Arial" pitchFamily="34" charset="0"/>
              <a:buChar char="•"/>
            </a:pPr>
            <a:r>
              <a:rPr lang="pt-BR" sz="2400" dirty="0" smtClean="0">
                <a:latin typeface="Garamond" pitchFamily="18" charset="0"/>
              </a:rPr>
              <a:t>Organização das demais atividades que seguiriam normalmente sendo realizadas pela equipe. </a:t>
            </a:r>
          </a:p>
          <a:p>
            <a:pPr marL="342900" indent="-342900" algn="just">
              <a:lnSpc>
                <a:spcPct val="150000"/>
              </a:lnSpc>
              <a:buFont typeface="Arial" pitchFamily="34" charset="0"/>
              <a:buChar char="•"/>
            </a:pPr>
            <a:endParaRPr lang="pt-BR" sz="2400" b="1" dirty="0" smtClean="0">
              <a:latin typeface="Garamond" pitchFamily="18" charset="0"/>
            </a:endParaRPr>
          </a:p>
          <a:p>
            <a:pPr marL="342900" indent="-342900" algn="just">
              <a:lnSpc>
                <a:spcPct val="150000"/>
              </a:lnSpc>
            </a:pP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655483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131840" y="260648"/>
            <a:ext cx="2664296" cy="79208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pt-BR" sz="2800" b="1" dirty="0" smtClean="0">
                <a:solidFill>
                  <a:schemeClr val="tx1"/>
                </a:solidFill>
                <a:latin typeface="Garamond" pitchFamily="18" charset="0"/>
                <a:cs typeface="Arial" pitchFamily="34" charset="0"/>
              </a:rPr>
              <a:t>Discussão</a:t>
            </a:r>
            <a:r>
              <a:rPr lang="pt-BR" sz="2800" dirty="0" smtClean="0">
                <a:latin typeface="Arial" pitchFamily="34" charset="0"/>
                <a:cs typeface="Arial" pitchFamily="34" charset="0"/>
              </a:rPr>
              <a:t> </a:t>
            </a:r>
            <a:endParaRPr lang="pt-BR" sz="2800" dirty="0">
              <a:latin typeface="Arial" pitchFamily="34" charset="0"/>
              <a:cs typeface="Arial" pitchFamily="34" charset="0"/>
            </a:endParaRPr>
          </a:p>
        </p:txBody>
      </p:sp>
      <p:sp>
        <p:nvSpPr>
          <p:cNvPr id="4" name="Retângulo 3"/>
          <p:cNvSpPr/>
          <p:nvPr/>
        </p:nvSpPr>
        <p:spPr>
          <a:xfrm>
            <a:off x="755576" y="1142984"/>
            <a:ext cx="7416824" cy="4154984"/>
          </a:xfrm>
          <a:prstGeom prst="rect">
            <a:avLst/>
          </a:prstGeom>
        </p:spPr>
        <p:txBody>
          <a:bodyPr wrap="square">
            <a:spAutoFit/>
          </a:bodyPr>
          <a:lstStyle/>
          <a:p>
            <a:pPr marL="342900" indent="-342900" algn="just">
              <a:lnSpc>
                <a:spcPct val="150000"/>
              </a:lnSpc>
            </a:pPr>
            <a:r>
              <a:rPr lang="pt-BR" sz="2400" b="1" dirty="0" smtClean="0">
                <a:latin typeface="Garamond" pitchFamily="18" charset="0"/>
              </a:rPr>
              <a:t>Importância para a comunidade:</a:t>
            </a:r>
          </a:p>
          <a:p>
            <a:pPr marL="342900" indent="-342900" algn="just">
              <a:lnSpc>
                <a:spcPct val="150000"/>
              </a:lnSpc>
              <a:buFont typeface="Arial" pitchFamily="34" charset="0"/>
              <a:buChar char="•"/>
            </a:pPr>
            <a:r>
              <a:rPr lang="pt-BR" sz="2400" dirty="0" smtClean="0">
                <a:latin typeface="Garamond" pitchFamily="18" charset="0"/>
              </a:rPr>
              <a:t>Aumento do vínculo entre equipe e comunidade;</a:t>
            </a:r>
          </a:p>
          <a:p>
            <a:pPr marL="342900" indent="-342900" algn="just">
              <a:lnSpc>
                <a:spcPct val="150000"/>
              </a:lnSpc>
              <a:buFont typeface="Arial" pitchFamily="34" charset="0"/>
              <a:buChar char="•"/>
            </a:pPr>
            <a:r>
              <a:rPr lang="pt-BR" sz="2400" dirty="0" smtClean="0">
                <a:latin typeface="Garamond" pitchFamily="18" charset="0"/>
              </a:rPr>
              <a:t>Aumento do nível de conhecimento sobre essas duas doenças crônicas;</a:t>
            </a:r>
          </a:p>
          <a:p>
            <a:pPr marL="342900" indent="-342900" algn="just">
              <a:lnSpc>
                <a:spcPct val="150000"/>
              </a:lnSpc>
              <a:buFont typeface="Arial" pitchFamily="34" charset="0"/>
              <a:buChar char="•"/>
            </a:pPr>
            <a:r>
              <a:rPr lang="pt-BR" sz="2400" dirty="0" smtClean="0">
                <a:latin typeface="Garamond" pitchFamily="18" charset="0"/>
              </a:rPr>
              <a:t>Benefícios para a saúde das pessoas com hipertensão e diabetes e suas famílias.</a:t>
            </a:r>
          </a:p>
          <a:p>
            <a:pPr marL="342900" indent="-342900" algn="just"/>
            <a:endParaRPr lang="pt-BR" sz="2400" dirty="0" smtClean="0">
              <a:latin typeface="Garamond" pitchFamily="18" charset="0"/>
            </a:endParaRPr>
          </a:p>
          <a:p>
            <a:pPr marL="342900" indent="-342900" algn="just"/>
            <a:r>
              <a:rPr lang="pt-BR" sz="2400" dirty="0" smtClean="0">
                <a:latin typeface="Garamond" pitchFamily="18" charset="0"/>
              </a:rPr>
              <a:t>     </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655483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285720" y="260648"/>
            <a:ext cx="8643998" cy="79208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pt-BR" sz="2800" dirty="0" smtClean="0">
                <a:solidFill>
                  <a:schemeClr val="tx1"/>
                </a:solidFill>
                <a:latin typeface="Arial" pitchFamily="34" charset="0"/>
                <a:cs typeface="Arial" pitchFamily="34" charset="0"/>
              </a:rPr>
              <a:t>Discussão</a:t>
            </a:r>
            <a:endParaRPr lang="pt-BR" sz="2800" dirty="0">
              <a:solidFill>
                <a:schemeClr val="tx1"/>
              </a:solidFill>
              <a:latin typeface="Arial" pitchFamily="34" charset="0"/>
              <a:cs typeface="Arial" pitchFamily="34" charset="0"/>
            </a:endParaRPr>
          </a:p>
        </p:txBody>
      </p:sp>
      <p:sp>
        <p:nvSpPr>
          <p:cNvPr id="4" name="Retângulo 3"/>
          <p:cNvSpPr/>
          <p:nvPr/>
        </p:nvSpPr>
        <p:spPr>
          <a:xfrm>
            <a:off x="755576" y="1556792"/>
            <a:ext cx="7416824" cy="2252540"/>
          </a:xfrm>
          <a:prstGeom prst="rect">
            <a:avLst/>
          </a:prstGeom>
        </p:spPr>
        <p:txBody>
          <a:bodyPr wrap="square">
            <a:spAutoFit/>
          </a:bodyPr>
          <a:lstStyle/>
          <a:p>
            <a:pPr marL="342900" indent="-342900" algn="just">
              <a:lnSpc>
                <a:spcPct val="150000"/>
              </a:lnSpc>
            </a:pPr>
            <a:r>
              <a:rPr lang="pt-BR" sz="2400" dirty="0" smtClean="0">
                <a:latin typeface="Garamond" pitchFamily="18" charset="0"/>
              </a:rPr>
              <a:t>     As ações já encontram-se incorporadas a rotina do  serviço, porém é necessário manter o monitoramento e avaliação do programa, como também identificar novos casos. </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655483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285720" y="260648"/>
            <a:ext cx="8643998" cy="79208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pt-BR" sz="2800" b="1" dirty="0" smtClean="0">
                <a:solidFill>
                  <a:schemeClr val="tx1"/>
                </a:solidFill>
                <a:latin typeface="Garamond" pitchFamily="18" charset="0"/>
              </a:rPr>
              <a:t>Reflexão crítica sobre o processo pessoal de aprendizagem</a:t>
            </a:r>
            <a:endParaRPr lang="pt-BR" sz="2800" dirty="0">
              <a:solidFill>
                <a:schemeClr val="tx1"/>
              </a:solidFill>
              <a:latin typeface="Arial" pitchFamily="34" charset="0"/>
              <a:cs typeface="Arial" pitchFamily="34" charset="0"/>
            </a:endParaRPr>
          </a:p>
        </p:txBody>
      </p:sp>
      <p:sp>
        <p:nvSpPr>
          <p:cNvPr id="4" name="Retângulo 3"/>
          <p:cNvSpPr/>
          <p:nvPr/>
        </p:nvSpPr>
        <p:spPr>
          <a:xfrm>
            <a:off x="428596" y="1556792"/>
            <a:ext cx="8286808" cy="3970318"/>
          </a:xfrm>
          <a:prstGeom prst="rect">
            <a:avLst/>
          </a:prstGeom>
        </p:spPr>
        <p:txBody>
          <a:bodyPr wrap="square">
            <a:spAutoFit/>
          </a:bodyPr>
          <a:lstStyle/>
          <a:p>
            <a:pPr marL="342900" indent="-342900" algn="just">
              <a:lnSpc>
                <a:spcPct val="150000"/>
              </a:lnSpc>
              <a:buFont typeface="Arial" pitchFamily="34" charset="0"/>
              <a:buChar char="•"/>
            </a:pPr>
            <a:r>
              <a:rPr lang="pt-BR" sz="2400" dirty="0" smtClean="0">
                <a:latin typeface="Garamond" pitchFamily="18" charset="0"/>
                <a:cs typeface="Arial" panose="020B0604020202020204" pitchFamily="34" charset="0"/>
              </a:rPr>
              <a:t>Inicio do curso: pensava ser difícil devido a dificuldade de acesso a internet e  pouco conhecimento da língua portuguesa.  </a:t>
            </a:r>
          </a:p>
          <a:p>
            <a:pPr marL="342900" indent="-342900" algn="just">
              <a:lnSpc>
                <a:spcPct val="150000"/>
              </a:lnSpc>
              <a:buFont typeface="Arial" pitchFamily="34" charset="0"/>
              <a:buChar char="•"/>
            </a:pPr>
            <a:r>
              <a:rPr lang="pt-BR" sz="2400" dirty="0" smtClean="0">
                <a:latin typeface="Garamond" pitchFamily="18" charset="0"/>
              </a:rPr>
              <a:t>O curso propiciou: conhecimento em várias temáticas abordadas nos casos clínicos e nas práticas clinicas; </a:t>
            </a:r>
            <a:r>
              <a:rPr lang="pt-BR" sz="2400" dirty="0" smtClean="0">
                <a:latin typeface="Garamond" pitchFamily="18" charset="0"/>
                <a:cs typeface="Arial" panose="020B0604020202020204" pitchFamily="34" charset="0"/>
              </a:rPr>
              <a:t>aprofundamento do conhecimento médico comunitário e gratificação por trabalhar em equipe. </a:t>
            </a:r>
          </a:p>
          <a:p>
            <a:pPr marL="342900" indent="-342900" algn="just">
              <a:lnSpc>
                <a:spcPct val="150000"/>
              </a:lnSpc>
              <a:buFont typeface="Arial" pitchFamily="34" charset="0"/>
              <a:buChar char="•"/>
            </a:pPr>
            <a:endParaRPr lang="pt-BR" sz="2400" dirty="0">
              <a:latin typeface="Garamond" pitchFamily="18" charset="0"/>
              <a:cs typeface="Arial" panose="020B0604020202020204" pitchFamily="34" charset="0"/>
            </a:endParaRPr>
          </a:p>
        </p:txBody>
      </p:sp>
    </p:spTree>
    <p:extLst>
      <p:ext uri="{BB962C8B-B14F-4D97-AF65-F5344CB8AC3E}">
        <p14:creationId xmlns:p14="http://schemas.microsoft.com/office/powerpoint/2010/main" xmlns="" val="33655483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99894" y="6309320"/>
            <a:ext cx="7534436" cy="400110"/>
          </a:xfrm>
          <a:prstGeom prst="rect">
            <a:avLst/>
          </a:prstGeom>
          <a:noFill/>
        </p:spPr>
        <p:txBody>
          <a:bodyPr wrap="square" rtlCol="0">
            <a:spAutoFit/>
          </a:bodyPr>
          <a:lstStyle/>
          <a:p>
            <a:pPr algn="ctr"/>
            <a:r>
              <a:rPr lang="pt-BR" sz="2000" dirty="0" smtClean="0">
                <a:latin typeface="Arial" pitchFamily="34" charset="0"/>
                <a:cs typeface="Arial" pitchFamily="34" charset="0"/>
              </a:rPr>
              <a:t>Palestra com hipertensos e/ou diabéticos</a:t>
            </a:r>
            <a:endParaRPr lang="pt-BR" sz="2000" dirty="0">
              <a:latin typeface="Arial" pitchFamily="34" charset="0"/>
              <a:cs typeface="Arial" pitchFamily="34" charset="0"/>
            </a:endParaRPr>
          </a:p>
        </p:txBody>
      </p:sp>
      <p:pic>
        <p:nvPicPr>
          <p:cNvPr id="1026" name="Picture 2" descr="I:\DESDE TABLET 3ER ANO\PALESTRAS NO POSTO\IMG-20151125-WA0007.jpg"/>
          <p:cNvPicPr>
            <a:picLocks noChangeAspect="1" noChangeArrowheads="1"/>
          </p:cNvPicPr>
          <p:nvPr/>
        </p:nvPicPr>
        <p:blipFill>
          <a:blip r:embed="rId2"/>
          <a:srcRect/>
          <a:stretch>
            <a:fillRect/>
          </a:stretch>
        </p:blipFill>
        <p:spPr bwMode="auto">
          <a:xfrm>
            <a:off x="1143000" y="0"/>
            <a:ext cx="6858000" cy="6858000"/>
          </a:xfrm>
          <a:prstGeom prst="rect">
            <a:avLst/>
          </a:prstGeom>
          <a:noFill/>
        </p:spPr>
      </p:pic>
    </p:spTree>
    <p:extLst>
      <p:ext uri="{BB962C8B-B14F-4D97-AF65-F5344CB8AC3E}">
        <p14:creationId xmlns:p14="http://schemas.microsoft.com/office/powerpoint/2010/main" xmlns="" val="2415830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87824" y="14988"/>
            <a:ext cx="2592288" cy="926976"/>
          </a:xfrm>
        </p:spPr>
        <p:txBody>
          <a:bodyPr/>
          <a:lstStyle/>
          <a:p>
            <a:r>
              <a:rPr lang="pt-BR" sz="2800" b="1" dirty="0" smtClean="0">
                <a:latin typeface="Garamond" pitchFamily="18" charset="0"/>
                <a:cs typeface="Arial" pitchFamily="34" charset="0"/>
              </a:rPr>
              <a:t>Introdução</a:t>
            </a:r>
            <a:endParaRPr lang="pt-BR" sz="2800" b="1" dirty="0">
              <a:latin typeface="Garamond" pitchFamily="18" charset="0"/>
              <a:cs typeface="Arial" pitchFamily="34" charset="0"/>
            </a:endParaRPr>
          </a:p>
        </p:txBody>
      </p:sp>
      <p:sp>
        <p:nvSpPr>
          <p:cNvPr id="5" name="Retângulo 4"/>
          <p:cNvSpPr/>
          <p:nvPr/>
        </p:nvSpPr>
        <p:spPr>
          <a:xfrm>
            <a:off x="251520" y="1196752"/>
            <a:ext cx="7920880" cy="3877985"/>
          </a:xfrm>
          <a:prstGeom prst="rect">
            <a:avLst/>
          </a:prstGeom>
        </p:spPr>
        <p:txBody>
          <a:bodyPr wrap="square">
            <a:spAutoFit/>
          </a:bodyPr>
          <a:lstStyle/>
          <a:p>
            <a:pPr marL="342900" indent="-342900" algn="ctr">
              <a:lnSpc>
                <a:spcPct val="150000"/>
              </a:lnSpc>
            </a:pPr>
            <a:r>
              <a:rPr lang="pt-BR" sz="2400" b="1" dirty="0">
                <a:latin typeface="Garamond" pitchFamily="18" charset="0"/>
                <a:cs typeface="Arial" pitchFamily="34" charset="0"/>
              </a:rPr>
              <a:t>Caracterização do </a:t>
            </a:r>
            <a:r>
              <a:rPr lang="pt-BR" sz="2400" b="1" dirty="0" smtClean="0">
                <a:latin typeface="Garamond" pitchFamily="18" charset="0"/>
                <a:cs typeface="Arial" pitchFamily="34" charset="0"/>
              </a:rPr>
              <a:t>município Parnaíba/PI</a:t>
            </a:r>
          </a:p>
          <a:p>
            <a:pPr marL="342900" indent="-342900" algn="ctr">
              <a:lnSpc>
                <a:spcPct val="150000"/>
              </a:lnSpc>
            </a:pPr>
            <a:endParaRPr lang="pt-BR" sz="2000" b="1" u="sng" dirty="0">
              <a:latin typeface="Arial" pitchFamily="34" charset="0"/>
              <a:cs typeface="Arial" pitchFamily="34" charset="0"/>
            </a:endParaRPr>
          </a:p>
          <a:p>
            <a:pPr marL="285750" indent="-285750" algn="just">
              <a:lnSpc>
                <a:spcPct val="150000"/>
              </a:lnSpc>
              <a:buFont typeface="Arial" panose="020B0604020202020204" pitchFamily="34" charset="0"/>
              <a:buChar char="•"/>
            </a:pPr>
            <a:r>
              <a:rPr lang="pt-BR" sz="2400" dirty="0" smtClean="0">
                <a:latin typeface="Garamond" pitchFamily="18" charset="0"/>
                <a:cs typeface="Arial" panose="020B0604020202020204" pitchFamily="34" charset="0"/>
              </a:rPr>
              <a:t>População total estimada de </a:t>
            </a:r>
            <a:r>
              <a:rPr lang="pt-BR" sz="2400" dirty="0">
                <a:latin typeface="Garamond" pitchFamily="18" charset="0"/>
                <a:cs typeface="Arial" panose="020B0604020202020204" pitchFamily="34" charset="0"/>
              </a:rPr>
              <a:t>148.832 habitantes, sendo 11.907 habitantes na zona rural e 136.925 habitantes na zona urbana</a:t>
            </a:r>
            <a:r>
              <a:rPr lang="pt-BR" sz="2400" dirty="0" smtClean="0">
                <a:latin typeface="Garamond" pitchFamily="18" charset="0"/>
                <a:cs typeface="Arial" panose="020B0604020202020204" pitchFamily="34" charset="0"/>
              </a:rPr>
              <a:t>.</a:t>
            </a:r>
          </a:p>
          <a:p>
            <a:pPr marL="285750" indent="-285750" algn="just">
              <a:lnSpc>
                <a:spcPct val="150000"/>
              </a:lnSpc>
              <a:buFont typeface="Arial" panose="020B0604020202020204" pitchFamily="34" charset="0"/>
              <a:buChar char="•"/>
            </a:pPr>
            <a:endParaRPr lang="pt-BR" sz="2400" dirty="0">
              <a:latin typeface="Garamond" pitchFamily="18" charset="0"/>
              <a:cs typeface="Arial" panose="020B0604020202020204" pitchFamily="34" charset="0"/>
            </a:endParaRPr>
          </a:p>
          <a:p>
            <a:pPr marL="342900" indent="-342900" algn="just">
              <a:lnSpc>
                <a:spcPct val="150000"/>
              </a:lnSpc>
              <a:buFont typeface="Arial" pitchFamily="34" charset="0"/>
              <a:buChar char="•"/>
            </a:pPr>
            <a:r>
              <a:rPr lang="pt-BR" sz="2400" dirty="0" smtClean="0">
                <a:latin typeface="Garamond" pitchFamily="18" charset="0"/>
                <a:cs typeface="Arial" pitchFamily="34" charset="0"/>
              </a:rPr>
              <a:t>O </a:t>
            </a:r>
            <a:r>
              <a:rPr lang="pt-BR" sz="2400" dirty="0">
                <a:latin typeface="Garamond" pitchFamily="18" charset="0"/>
                <a:cs typeface="Arial" pitchFamily="34" charset="0"/>
              </a:rPr>
              <a:t>município possui </a:t>
            </a:r>
            <a:r>
              <a:rPr lang="pt-BR" sz="2400" dirty="0" smtClean="0">
                <a:latin typeface="Garamond" pitchFamily="18" charset="0"/>
                <a:cs typeface="Arial" pitchFamily="34" charset="0"/>
              </a:rPr>
              <a:t>9 hospitais, 39 ESF; 4 NASF; 1 CEO; 1 CES; 1 CAPS II e 1 CAPS </a:t>
            </a:r>
            <a:r>
              <a:rPr lang="pt-BR" sz="2400" dirty="0" err="1" smtClean="0">
                <a:latin typeface="Garamond" pitchFamily="18" charset="0"/>
                <a:cs typeface="Arial" pitchFamily="34" charset="0"/>
              </a:rPr>
              <a:t>aD</a:t>
            </a:r>
            <a:r>
              <a:rPr lang="pt-BR" sz="2400" dirty="0" smtClean="0">
                <a:latin typeface="Garamond" pitchFamily="18" charset="0"/>
                <a:cs typeface="Arial" pitchFamily="34" charset="0"/>
              </a:rPr>
              <a:t>.</a:t>
            </a:r>
            <a:endParaRPr lang="pt-BR" sz="2400" dirty="0">
              <a:latin typeface="Garamond" pitchFamily="18" charset="0"/>
              <a:cs typeface="Arial" pitchFamily="34" charset="0"/>
            </a:endParaRPr>
          </a:p>
        </p:txBody>
      </p:sp>
    </p:spTree>
    <p:extLst>
      <p:ext uri="{BB962C8B-B14F-4D97-AF65-F5344CB8AC3E}">
        <p14:creationId xmlns:p14="http://schemas.microsoft.com/office/powerpoint/2010/main" xmlns="" val="30358943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4822" y="6026191"/>
            <a:ext cx="7620000" cy="792088"/>
          </a:xfrm>
        </p:spPr>
        <p:txBody>
          <a:bodyPr/>
          <a:lstStyle/>
          <a:p>
            <a:pPr algn="ctr"/>
            <a:r>
              <a:rPr lang="pt-BR" sz="2000" dirty="0" smtClean="0">
                <a:solidFill>
                  <a:schemeClr val="tx1"/>
                </a:solidFill>
                <a:latin typeface="Arial" pitchFamily="34" charset="0"/>
                <a:cs typeface="Arial" pitchFamily="34" charset="0"/>
              </a:rPr>
              <a:t>Rodas de conversas com os usuários HAS e/ou DM</a:t>
            </a:r>
            <a:endParaRPr lang="pt-BR" sz="2000" dirty="0">
              <a:solidFill>
                <a:schemeClr val="tx1"/>
              </a:solidFill>
              <a:latin typeface="Arial" pitchFamily="34" charset="0"/>
              <a:cs typeface="Arial" pitchFamily="34" charset="0"/>
            </a:endParaRPr>
          </a:p>
        </p:txBody>
      </p:sp>
      <p:pic>
        <p:nvPicPr>
          <p:cNvPr id="2050" name="Picture 2" descr="I:\DESDE TABLET 3ER ANO\PALESTRAS NO POSTO\20151125_142816.jpg"/>
          <p:cNvPicPr>
            <a:picLocks noChangeAspect="1" noChangeArrowheads="1"/>
          </p:cNvPicPr>
          <p:nvPr/>
        </p:nvPicPr>
        <p:blipFill>
          <a:blip r:embed="rId2" cstate="print"/>
          <a:srcRect/>
          <a:stretch>
            <a:fillRect/>
          </a:stretch>
        </p:blipFill>
        <p:spPr bwMode="auto">
          <a:xfrm>
            <a:off x="0" y="685800"/>
            <a:ext cx="9144000" cy="5486400"/>
          </a:xfrm>
          <a:prstGeom prst="rect">
            <a:avLst/>
          </a:prstGeom>
          <a:noFill/>
        </p:spPr>
      </p:pic>
    </p:spTree>
    <p:extLst>
      <p:ext uri="{BB962C8B-B14F-4D97-AF65-F5344CB8AC3E}">
        <p14:creationId xmlns:p14="http://schemas.microsoft.com/office/powerpoint/2010/main" xmlns="" val="15566109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1614485"/>
          </a:xfrm>
        </p:spPr>
        <p:txBody>
          <a:bodyPr>
            <a:normAutofit/>
          </a:bodyPr>
          <a:lstStyle/>
          <a:p>
            <a:pPr algn="ctr">
              <a:buNone/>
            </a:pPr>
            <a:r>
              <a:rPr lang="pt-B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aramond" pitchFamily="18" charset="0"/>
              </a:rPr>
              <a:t>OBRIGADO!</a:t>
            </a:r>
            <a:endParaRPr lang="pt-B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aramond"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0364" y="857232"/>
            <a:ext cx="7787208" cy="5068112"/>
          </a:xfrm>
        </p:spPr>
        <p:txBody>
          <a:bodyPr>
            <a:normAutofit fontScale="92500" lnSpcReduction="10000"/>
          </a:bodyPr>
          <a:lstStyle/>
          <a:p>
            <a:pPr algn="ctr">
              <a:lnSpc>
                <a:spcPct val="150000"/>
              </a:lnSpc>
              <a:buNone/>
            </a:pPr>
            <a:r>
              <a:rPr lang="pt-BR" sz="2600" b="1" dirty="0" smtClean="0">
                <a:latin typeface="Garamond" pitchFamily="18" charset="0"/>
                <a:cs typeface="Arial" pitchFamily="34" charset="0"/>
              </a:rPr>
              <a:t>Caracterização da UBS</a:t>
            </a:r>
          </a:p>
          <a:p>
            <a:pPr algn="ctr">
              <a:lnSpc>
                <a:spcPct val="150000"/>
              </a:lnSpc>
              <a:buNone/>
            </a:pPr>
            <a:endParaRPr lang="pt-BR" sz="2000" b="1" u="sng" dirty="0" smtClean="0">
              <a:latin typeface="Arial" pitchFamily="34" charset="0"/>
              <a:cs typeface="Arial" pitchFamily="34" charset="0"/>
            </a:endParaRPr>
          </a:p>
          <a:p>
            <a:pPr algn="just">
              <a:lnSpc>
                <a:spcPct val="150000"/>
              </a:lnSpc>
            </a:pPr>
            <a:r>
              <a:rPr lang="pt-BR" sz="2400" dirty="0" smtClean="0">
                <a:latin typeface="Garamond" pitchFamily="18" charset="0"/>
                <a:cs typeface="Arial" pitchFamily="34" charset="0"/>
              </a:rPr>
              <a:t>A estrutura da </a:t>
            </a:r>
            <a:r>
              <a:rPr lang="pt-BR" sz="2400" dirty="0">
                <a:latin typeface="Garamond" pitchFamily="18" charset="0"/>
                <a:cs typeface="Arial" pitchFamily="34" charset="0"/>
              </a:rPr>
              <a:t>UBS </a:t>
            </a:r>
            <a:r>
              <a:rPr lang="pt-BR" sz="2400" dirty="0" smtClean="0">
                <a:latin typeface="Garamond" pitchFamily="18" charset="0"/>
                <a:cs typeface="Arial" pitchFamily="34" charset="0"/>
              </a:rPr>
              <a:t>urbana, é adaptada e dividida em dois módulos (Modulo 03 e Módulo 04)  com equipes distintas de ESF, sendo que uma atua no turno da manhã e a outra no turno da tarde.  Brevemente estaremos de mudança para uma nova UBS – fase final de construção.</a:t>
            </a:r>
            <a:endParaRPr lang="pt-BR" sz="2400" dirty="0">
              <a:latin typeface="Garamond" pitchFamily="18" charset="0"/>
              <a:cs typeface="Arial" pitchFamily="34" charset="0"/>
            </a:endParaRPr>
          </a:p>
          <a:p>
            <a:pPr algn="just">
              <a:lnSpc>
                <a:spcPct val="150000"/>
              </a:lnSpc>
            </a:pPr>
            <a:r>
              <a:rPr lang="pt-BR" sz="2400" dirty="0" smtClean="0">
                <a:latin typeface="Garamond" pitchFamily="18" charset="0"/>
                <a:cs typeface="Arial" pitchFamily="34" charset="0"/>
              </a:rPr>
              <a:t>A UBS Módulo 04  atende 3769 pessoas e ainda está fazendo atualização dos cadastros. Composta por 1 médico, 1 enfermeira, 1 tec. Enfermagem e 8 ACS.</a:t>
            </a:r>
          </a:p>
          <a:p>
            <a:endParaRPr lang="pt-BR" dirty="0" smtClean="0"/>
          </a:p>
        </p:txBody>
      </p:sp>
      <p:sp>
        <p:nvSpPr>
          <p:cNvPr id="5" name="Título 1"/>
          <p:cNvSpPr txBox="1">
            <a:spLocks/>
          </p:cNvSpPr>
          <p:nvPr/>
        </p:nvSpPr>
        <p:spPr>
          <a:xfrm>
            <a:off x="2987824" y="14988"/>
            <a:ext cx="2592288" cy="926976"/>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pt-BR" sz="2800" b="1" dirty="0" smtClean="0">
                <a:solidFill>
                  <a:schemeClr val="tx1"/>
                </a:solidFill>
                <a:latin typeface="Garamond" pitchFamily="18" charset="0"/>
                <a:cs typeface="Arial" pitchFamily="34" charset="0"/>
              </a:rPr>
              <a:t>Introdução</a:t>
            </a:r>
            <a:endParaRPr lang="pt-BR" sz="2800" b="1" dirty="0">
              <a:solidFill>
                <a:schemeClr val="tx1"/>
              </a:solidFill>
              <a:latin typeface="Garamond" pitchFamily="18" charset="0"/>
              <a:cs typeface="Arial" pitchFamily="34" charset="0"/>
            </a:endParaRPr>
          </a:p>
        </p:txBody>
      </p:sp>
    </p:spTree>
    <p:extLst>
      <p:ext uri="{BB962C8B-B14F-4D97-AF65-F5344CB8AC3E}">
        <p14:creationId xmlns:p14="http://schemas.microsoft.com/office/powerpoint/2010/main" xmlns="" val="1643838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2987824" y="188640"/>
            <a:ext cx="2592288" cy="926976"/>
          </a:xfrm>
        </p:spPr>
        <p:txBody>
          <a:bodyPr/>
          <a:lstStyle/>
          <a:p>
            <a:r>
              <a:rPr lang="pt-BR" sz="2800" b="1" dirty="0" smtClean="0">
                <a:latin typeface="Garamond" pitchFamily="18" charset="0"/>
                <a:cs typeface="Arial" pitchFamily="34" charset="0"/>
              </a:rPr>
              <a:t>Introdução</a:t>
            </a:r>
            <a:endParaRPr lang="pt-BR" sz="2800" b="1" dirty="0">
              <a:latin typeface="Garamond" pitchFamily="18" charset="0"/>
              <a:cs typeface="Arial" pitchFamily="34" charset="0"/>
            </a:endParaRPr>
          </a:p>
        </p:txBody>
      </p:sp>
      <p:sp>
        <p:nvSpPr>
          <p:cNvPr id="4" name="Retângulo 3"/>
          <p:cNvSpPr/>
          <p:nvPr/>
        </p:nvSpPr>
        <p:spPr>
          <a:xfrm>
            <a:off x="359532" y="980728"/>
            <a:ext cx="7956884" cy="4247317"/>
          </a:xfrm>
          <a:prstGeom prst="rect">
            <a:avLst/>
          </a:prstGeom>
        </p:spPr>
        <p:txBody>
          <a:bodyPr wrap="square">
            <a:spAutoFit/>
          </a:bodyPr>
          <a:lstStyle/>
          <a:p>
            <a:pPr algn="ctr">
              <a:lnSpc>
                <a:spcPct val="150000"/>
              </a:lnSpc>
            </a:pPr>
            <a:r>
              <a:rPr lang="pt-BR" sz="2400" b="1" dirty="0">
                <a:latin typeface="Garamond" pitchFamily="18" charset="0"/>
                <a:cs typeface="Arial" pitchFamily="34" charset="0"/>
              </a:rPr>
              <a:t>Ação programática antes da </a:t>
            </a:r>
            <a:r>
              <a:rPr lang="pt-BR" sz="2400" b="1" dirty="0" smtClean="0">
                <a:latin typeface="Garamond" pitchFamily="18" charset="0"/>
                <a:cs typeface="Arial" pitchFamily="34" charset="0"/>
              </a:rPr>
              <a:t>Intervenção</a:t>
            </a:r>
          </a:p>
          <a:p>
            <a:pPr algn="ctr">
              <a:lnSpc>
                <a:spcPct val="150000"/>
              </a:lnSpc>
            </a:pPr>
            <a:endParaRPr lang="pt-BR" sz="2400" b="1" u="sng" dirty="0">
              <a:latin typeface="Garamond" pitchFamily="18" charset="0"/>
              <a:cs typeface="Arial" pitchFamily="34" charset="0"/>
            </a:endParaRPr>
          </a:p>
          <a:p>
            <a:pPr marL="342900" indent="-342900" algn="just">
              <a:lnSpc>
                <a:spcPct val="150000"/>
              </a:lnSpc>
              <a:buFontTx/>
              <a:buChar char="-"/>
            </a:pPr>
            <a:r>
              <a:rPr lang="pt-BR" sz="2400" dirty="0" smtClean="0">
                <a:latin typeface="Garamond" pitchFamily="18" charset="0"/>
                <a:cs typeface="Arial" pitchFamily="34" charset="0"/>
              </a:rPr>
              <a:t>O </a:t>
            </a:r>
            <a:r>
              <a:rPr lang="pt-BR" sz="2400" dirty="0">
                <a:latin typeface="Garamond" pitchFamily="18" charset="0"/>
                <a:cs typeface="Arial" pitchFamily="34" charset="0"/>
              </a:rPr>
              <a:t>programa de </a:t>
            </a:r>
            <a:r>
              <a:rPr lang="pt-BR" sz="2400" dirty="0" smtClean="0">
                <a:latin typeface="Garamond" pitchFamily="18" charset="0"/>
                <a:cs typeface="Arial" pitchFamily="34" charset="0"/>
              </a:rPr>
              <a:t>atenção aos usuários HAS e DM era realizado uma vez por semana pelo médico(HIPERDIA). A enfermeira fazia somente o controle da glicemia.</a:t>
            </a:r>
          </a:p>
          <a:p>
            <a:pPr algn="just">
              <a:lnSpc>
                <a:spcPct val="150000"/>
              </a:lnSpc>
            </a:pPr>
            <a:r>
              <a:rPr lang="pt-BR" sz="2400" dirty="0" smtClean="0">
                <a:latin typeface="Garamond" pitchFamily="18" charset="0"/>
                <a:cs typeface="Arial" pitchFamily="34" charset="0"/>
              </a:rPr>
              <a:t>-  A </a:t>
            </a:r>
            <a:r>
              <a:rPr lang="pt-BR" sz="2400" dirty="0">
                <a:latin typeface="Garamond" pitchFamily="18" charset="0"/>
                <a:cs typeface="Arial" pitchFamily="34" charset="0"/>
              </a:rPr>
              <a:t>estratificação de risco cardiovascular </a:t>
            </a:r>
            <a:r>
              <a:rPr lang="pt-BR" sz="2400" dirty="0" smtClean="0">
                <a:latin typeface="Garamond" pitchFamily="18" charset="0"/>
                <a:cs typeface="Arial" pitchFamily="34" charset="0"/>
              </a:rPr>
              <a:t>não era realizada.</a:t>
            </a:r>
            <a:endParaRPr lang="pt-BR" sz="2400" dirty="0">
              <a:latin typeface="Garamond" pitchFamily="18" charset="0"/>
              <a:cs typeface="Arial" pitchFamily="34" charset="0"/>
            </a:endParaRPr>
          </a:p>
          <a:p>
            <a:pPr algn="just">
              <a:lnSpc>
                <a:spcPct val="150000"/>
              </a:lnSpc>
            </a:pPr>
            <a:r>
              <a:rPr lang="pt-BR" sz="2400" dirty="0" smtClean="0">
                <a:latin typeface="Garamond" pitchFamily="18" charset="0"/>
                <a:cs typeface="Arial" pitchFamily="34" charset="0"/>
              </a:rPr>
              <a:t>-  Atualização dos registros e monitoramento não eram realizadas.</a:t>
            </a:r>
            <a:endParaRPr lang="pt-BR" sz="2400" dirty="0">
              <a:latin typeface="Garamond" pitchFamily="18" charset="0"/>
              <a:cs typeface="Arial" pitchFamily="34" charset="0"/>
            </a:endParaRPr>
          </a:p>
          <a:p>
            <a:pPr marL="114300" indent="0">
              <a:buNone/>
            </a:pPr>
            <a:endParaRPr lang="pt-BR" dirty="0"/>
          </a:p>
        </p:txBody>
      </p:sp>
    </p:spTree>
    <p:extLst>
      <p:ext uri="{BB962C8B-B14F-4D97-AF65-F5344CB8AC3E}">
        <p14:creationId xmlns:p14="http://schemas.microsoft.com/office/powerpoint/2010/main" xmlns="" val="510416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14612" y="260648"/>
            <a:ext cx="2577468" cy="1143000"/>
          </a:xfrm>
        </p:spPr>
        <p:txBody>
          <a:bodyPr/>
          <a:lstStyle/>
          <a:p>
            <a:r>
              <a:rPr lang="pt-BR" sz="2800" b="1" dirty="0" smtClean="0">
                <a:latin typeface="Garamond" pitchFamily="18" charset="0"/>
                <a:cs typeface="Arial" pitchFamily="34" charset="0"/>
              </a:rPr>
              <a:t>Objetivo Geral</a:t>
            </a:r>
            <a:endParaRPr lang="pt-BR" sz="2800" b="1" dirty="0">
              <a:latin typeface="Garamond" pitchFamily="18" charset="0"/>
              <a:cs typeface="Arial" pitchFamily="34" charset="0"/>
            </a:endParaRPr>
          </a:p>
        </p:txBody>
      </p:sp>
      <p:sp>
        <p:nvSpPr>
          <p:cNvPr id="5" name="CaixaDeTexto 4"/>
          <p:cNvSpPr txBox="1"/>
          <p:nvPr/>
        </p:nvSpPr>
        <p:spPr>
          <a:xfrm>
            <a:off x="714348" y="1571612"/>
            <a:ext cx="7643866" cy="2400657"/>
          </a:xfrm>
          <a:prstGeom prst="rect">
            <a:avLst/>
          </a:prstGeom>
          <a:noFill/>
        </p:spPr>
        <p:txBody>
          <a:bodyPr wrap="square" rtlCol="0">
            <a:spAutoFit/>
          </a:bodyPr>
          <a:lstStyle/>
          <a:p>
            <a:endParaRPr lang="pt-BR" sz="2400" b="1" dirty="0" smtClean="0">
              <a:latin typeface="Garamond" pitchFamily="18" charset="0"/>
            </a:endParaRPr>
          </a:p>
          <a:p>
            <a:pPr algn="just">
              <a:lnSpc>
                <a:spcPct val="150000"/>
              </a:lnSpc>
            </a:pPr>
            <a:r>
              <a:rPr lang="pt-BR" sz="2400" dirty="0" smtClean="0">
                <a:latin typeface="Garamond" pitchFamily="18" charset="0"/>
              </a:rPr>
              <a:t> Melhorar a atenção a saúde das pessoas com hipertensão e diabetes do Módulo 04 da UBS Osvaldo Cruz do município de Parnaíba/PI</a:t>
            </a:r>
          </a:p>
          <a:p>
            <a:endParaRPr lang="pt-BR" dirty="0"/>
          </a:p>
        </p:txBody>
      </p:sp>
    </p:spTree>
    <p:extLst>
      <p:ext uri="{BB962C8B-B14F-4D97-AF65-F5344CB8AC3E}">
        <p14:creationId xmlns:p14="http://schemas.microsoft.com/office/powerpoint/2010/main" xmlns="" val="374185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2643174" y="188640"/>
            <a:ext cx="3571900" cy="1143000"/>
          </a:xfrm>
        </p:spPr>
        <p:txBody>
          <a:bodyPr/>
          <a:lstStyle/>
          <a:p>
            <a:r>
              <a:rPr lang="pt-BR" sz="2800" b="1" dirty="0" smtClean="0">
                <a:latin typeface="Garamond" pitchFamily="18" charset="0"/>
                <a:cs typeface="Arial" pitchFamily="34" charset="0"/>
              </a:rPr>
              <a:t>Metodologia</a:t>
            </a:r>
            <a:endParaRPr lang="pt-BR" sz="2800" b="1" dirty="0">
              <a:latin typeface="Garamond" pitchFamily="18" charset="0"/>
              <a:cs typeface="Arial" pitchFamily="34" charset="0"/>
            </a:endParaRPr>
          </a:p>
        </p:txBody>
      </p:sp>
      <p:sp>
        <p:nvSpPr>
          <p:cNvPr id="7" name="Retângulo 6"/>
          <p:cNvSpPr/>
          <p:nvPr/>
        </p:nvSpPr>
        <p:spPr>
          <a:xfrm>
            <a:off x="785786" y="1643051"/>
            <a:ext cx="7572428" cy="5078313"/>
          </a:xfrm>
          <a:prstGeom prst="rect">
            <a:avLst/>
          </a:prstGeom>
        </p:spPr>
        <p:txBody>
          <a:bodyPr wrap="square">
            <a:spAutoFit/>
          </a:bodyPr>
          <a:lstStyle/>
          <a:p>
            <a:pPr indent="449580" algn="just">
              <a:lnSpc>
                <a:spcPct val="150000"/>
              </a:lnSpc>
              <a:spcAft>
                <a:spcPts val="0"/>
              </a:spcAft>
            </a:pPr>
            <a:r>
              <a:rPr lang="pt-BR" sz="2400" b="1" dirty="0">
                <a:latin typeface="Garamond" pitchFamily="18" charset="0"/>
                <a:cs typeface="Arial" pitchFamily="34" charset="0"/>
              </a:rPr>
              <a:t> </a:t>
            </a:r>
            <a:r>
              <a:rPr lang="pt-BR" sz="2400" dirty="0" smtClean="0">
                <a:latin typeface="Garamond" pitchFamily="18" charset="0"/>
                <a:cs typeface="Arial" pitchFamily="34" charset="0"/>
              </a:rPr>
              <a:t>Foram elaborados objetivos específicos, metas e desenvolvidas  ações nos eixos de Organização e Gestão do Serviço,  Qualificação da Prática Clínica,  Engajamento Público e de Monitoramento e Avaliação.</a:t>
            </a:r>
          </a:p>
          <a:p>
            <a:pPr indent="449580" algn="just">
              <a:lnSpc>
                <a:spcPct val="150000"/>
              </a:lnSpc>
              <a:spcAft>
                <a:spcPts val="0"/>
              </a:spcAft>
            </a:pPr>
            <a:endParaRPr lang="pt-BR" sz="2000" dirty="0" smtClean="0">
              <a:latin typeface="Garamond" pitchFamily="18" charset="0"/>
              <a:cs typeface="Arial" pitchFamily="34" charset="0"/>
            </a:endParaRPr>
          </a:p>
          <a:p>
            <a:pPr indent="449580" algn="just">
              <a:lnSpc>
                <a:spcPct val="150000"/>
              </a:lnSpc>
              <a:spcAft>
                <a:spcPts val="0"/>
              </a:spcAft>
            </a:pPr>
            <a:endParaRPr lang="pt-BR" sz="2000" dirty="0" smtClean="0">
              <a:latin typeface="Garamond" pitchFamily="18" charset="0"/>
              <a:cs typeface="Arial" pitchFamily="34" charset="0"/>
            </a:endParaRPr>
          </a:p>
          <a:p>
            <a:pPr indent="449580" algn="just">
              <a:lnSpc>
                <a:spcPct val="150000"/>
              </a:lnSpc>
              <a:spcAft>
                <a:spcPts val="0"/>
              </a:spcAft>
            </a:pPr>
            <a:endParaRPr lang="pt-BR" sz="2000" b="1" dirty="0">
              <a:latin typeface="Arial" pitchFamily="34" charset="0"/>
              <a:ea typeface="Arial" panose="020B0604020202020204" pitchFamily="34" charset="0"/>
              <a:cs typeface="Arial" pitchFamily="34" charset="0"/>
            </a:endParaRPr>
          </a:p>
          <a:p>
            <a:pPr indent="449580" algn="just">
              <a:lnSpc>
                <a:spcPct val="150000"/>
              </a:lnSpc>
              <a:spcAft>
                <a:spcPts val="0"/>
              </a:spcAft>
            </a:pPr>
            <a:endParaRPr lang="pt-BR" sz="20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0"/>
              </a:spcAft>
            </a:pPr>
            <a:endParaRPr lang="pt-BR" sz="2000" b="1" dirty="0" smtClean="0">
              <a:latin typeface="Arial" pitchFamily="34" charset="0"/>
              <a:cs typeface="Arial" pitchFamily="34" charset="0"/>
            </a:endParaRPr>
          </a:p>
          <a:p>
            <a:pPr>
              <a:lnSpc>
                <a:spcPct val="150000"/>
              </a:lnSpc>
            </a:pPr>
            <a:endParaRPr lang="pt-BR" sz="2000" dirty="0">
              <a:latin typeface="Arial" pitchFamily="34" charset="0"/>
              <a:cs typeface="Arial" pitchFamily="34" charset="0"/>
            </a:endParaRPr>
          </a:p>
        </p:txBody>
      </p:sp>
    </p:spTree>
    <p:extLst>
      <p:ext uri="{BB962C8B-B14F-4D97-AF65-F5344CB8AC3E}">
        <p14:creationId xmlns:p14="http://schemas.microsoft.com/office/powerpoint/2010/main" xmlns="" val="431070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43174" y="188640"/>
            <a:ext cx="3000396" cy="922114"/>
          </a:xfrm>
        </p:spPr>
        <p:txBody>
          <a:bodyPr>
            <a:noAutofit/>
          </a:bodyPr>
          <a:lstStyle/>
          <a:p>
            <a:r>
              <a:rPr lang="pt-BR" sz="2800" b="1" dirty="0" smtClean="0">
                <a:latin typeface="Garamond" pitchFamily="18" charset="0"/>
                <a:cs typeface="Arial" pitchFamily="34" charset="0"/>
              </a:rPr>
              <a:t>Metodologia</a:t>
            </a:r>
            <a:endParaRPr lang="pt-BR" sz="2800" b="1" dirty="0">
              <a:latin typeface="Garamond" pitchFamily="18" charset="0"/>
              <a:cs typeface="Arial" pitchFamily="34" charset="0"/>
            </a:endParaRPr>
          </a:p>
        </p:txBody>
      </p:sp>
      <p:sp>
        <p:nvSpPr>
          <p:cNvPr id="5" name="Retângulo 4"/>
          <p:cNvSpPr/>
          <p:nvPr/>
        </p:nvSpPr>
        <p:spPr>
          <a:xfrm>
            <a:off x="357158" y="1052737"/>
            <a:ext cx="8501122" cy="6186309"/>
          </a:xfrm>
          <a:prstGeom prst="rect">
            <a:avLst/>
          </a:prstGeom>
        </p:spPr>
        <p:txBody>
          <a:bodyPr wrap="square">
            <a:spAutoFit/>
          </a:bodyPr>
          <a:lstStyle/>
          <a:p>
            <a:pPr>
              <a:lnSpc>
                <a:spcPct val="150000"/>
              </a:lnSpc>
            </a:pPr>
            <a:r>
              <a:rPr lang="pt-BR" sz="2400" b="1" dirty="0" smtClean="0">
                <a:latin typeface="Garamond" pitchFamily="18" charset="0"/>
                <a:cs typeface="Arial" pitchFamily="34" charset="0"/>
              </a:rPr>
              <a:t>Logística</a:t>
            </a:r>
          </a:p>
          <a:p>
            <a:pPr>
              <a:lnSpc>
                <a:spcPct val="150000"/>
              </a:lnSpc>
              <a:buFont typeface="Arial" pitchFamily="34" charset="0"/>
              <a:buChar char="•"/>
            </a:pPr>
            <a:r>
              <a:rPr lang="pt-BR" sz="2400" dirty="0" smtClean="0">
                <a:latin typeface="Garamond" pitchFamily="18" charset="0"/>
                <a:cs typeface="Arial" pitchFamily="34" charset="0"/>
              </a:rPr>
              <a:t> Período de intervenção: 12 semanas ( ente novembro/ fevereiro).</a:t>
            </a:r>
          </a:p>
          <a:p>
            <a:pPr algn="just">
              <a:lnSpc>
                <a:spcPct val="150000"/>
              </a:lnSpc>
              <a:buFont typeface="Arial" pitchFamily="34" charset="0"/>
              <a:buChar char="•"/>
            </a:pPr>
            <a:r>
              <a:rPr lang="pt-BR" sz="2400" dirty="0" smtClean="0">
                <a:latin typeface="Garamond" pitchFamily="18" charset="0"/>
                <a:cs typeface="Arial" pitchFamily="34" charset="0"/>
              </a:rPr>
              <a:t> Articulação com gestão sobre a intervenção, ações desenvolvidas, solicitação de exames e diagnóstico de HAS e DM, entre outras atividades</a:t>
            </a:r>
            <a:r>
              <a:rPr lang="pt-BR" sz="2400" dirty="0" smtClean="0">
                <a:latin typeface="Arial" pitchFamily="34" charset="0"/>
                <a:cs typeface="Arial" pitchFamily="34" charset="0"/>
              </a:rPr>
              <a:t>.</a:t>
            </a:r>
          </a:p>
          <a:p>
            <a:pPr algn="just">
              <a:lnSpc>
                <a:spcPct val="150000"/>
              </a:lnSpc>
              <a:buFont typeface="Arial" pitchFamily="34" charset="0"/>
              <a:buChar char="•"/>
            </a:pPr>
            <a:r>
              <a:rPr lang="pt-BR" sz="2400" dirty="0" smtClean="0">
                <a:latin typeface="Garamond" pitchFamily="18" charset="0"/>
              </a:rPr>
              <a:t> Adoção do Caderno de Atenção Básica de Hipertensão e Diabetes nº 36 e 37 de 2013.</a:t>
            </a:r>
          </a:p>
          <a:p>
            <a:pPr algn="just">
              <a:lnSpc>
                <a:spcPct val="150000"/>
              </a:lnSpc>
              <a:buFont typeface="Arial" pitchFamily="34" charset="0"/>
              <a:buChar char="•"/>
            </a:pPr>
            <a:r>
              <a:rPr lang="pt-BR" sz="2400" dirty="0" smtClean="0">
                <a:latin typeface="Arial" panose="020B0604020202020204" pitchFamily="34" charset="0"/>
                <a:cs typeface="Arial" panose="020B0604020202020204" pitchFamily="34" charset="0"/>
              </a:rPr>
              <a:t> </a:t>
            </a:r>
            <a:r>
              <a:rPr lang="pt-BR" sz="2400" dirty="0" smtClean="0">
                <a:latin typeface="Garamond" pitchFamily="18" charset="0"/>
                <a:cs typeface="Arial" panose="020B0604020202020204" pitchFamily="34" charset="0"/>
              </a:rPr>
              <a:t>Caderno de registros e fichas espelhos e Planilha de Coleta de dados</a:t>
            </a:r>
          </a:p>
          <a:p>
            <a:pPr algn="just">
              <a:lnSpc>
                <a:spcPct val="150000"/>
              </a:lnSpc>
              <a:buFont typeface="Arial" pitchFamily="34" charset="0"/>
              <a:buChar char="•"/>
            </a:pPr>
            <a:r>
              <a:rPr lang="pt-BR" sz="2400" dirty="0" smtClean="0">
                <a:latin typeface="Garamond" pitchFamily="18" charset="0"/>
                <a:cs typeface="Arial" panose="020B0604020202020204" pitchFamily="34" charset="0"/>
              </a:rPr>
              <a:t> Qualificação e reciclagem dos profissionais para o atendimento aos usuários</a:t>
            </a:r>
          </a:p>
          <a:p>
            <a:pPr algn="just">
              <a:lnSpc>
                <a:spcPct val="150000"/>
              </a:lnSpc>
              <a:buFont typeface="Arial" pitchFamily="34" charset="0"/>
              <a:buChar char="•"/>
            </a:pP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85091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2786050" y="332656"/>
            <a:ext cx="3214710" cy="796950"/>
          </a:xfrm>
        </p:spPr>
        <p:txBody>
          <a:bodyPr>
            <a:normAutofit/>
          </a:bodyPr>
          <a:lstStyle/>
          <a:p>
            <a:r>
              <a:rPr lang="pt-BR" sz="2800" b="1" dirty="0" smtClean="0">
                <a:latin typeface="Garamond" pitchFamily="18" charset="0"/>
                <a:cs typeface="Arial" pitchFamily="34" charset="0"/>
              </a:rPr>
              <a:t>Metodologia</a:t>
            </a:r>
            <a:endParaRPr lang="pt-BR" sz="2800" b="1" dirty="0">
              <a:latin typeface="Garamond" pitchFamily="18" charset="0"/>
              <a:cs typeface="Arial" pitchFamily="34" charset="0"/>
            </a:endParaRPr>
          </a:p>
        </p:txBody>
      </p:sp>
      <p:sp>
        <p:nvSpPr>
          <p:cNvPr id="7" name="Retângulo 6"/>
          <p:cNvSpPr/>
          <p:nvPr/>
        </p:nvSpPr>
        <p:spPr>
          <a:xfrm>
            <a:off x="323528" y="1225688"/>
            <a:ext cx="8534752" cy="5539978"/>
          </a:xfrm>
          <a:prstGeom prst="rect">
            <a:avLst/>
          </a:prstGeom>
        </p:spPr>
        <p:txBody>
          <a:bodyPr wrap="square">
            <a:spAutoFit/>
          </a:bodyPr>
          <a:lstStyle/>
          <a:p>
            <a:pPr algn="just">
              <a:lnSpc>
                <a:spcPct val="150000"/>
              </a:lnSpc>
            </a:pPr>
            <a:r>
              <a:rPr lang="pt-BR" sz="2400" b="1" dirty="0" smtClean="0">
                <a:latin typeface="Garamond" pitchFamily="18" charset="0"/>
                <a:cs typeface="Arial" pitchFamily="34" charset="0"/>
              </a:rPr>
              <a:t>Logística</a:t>
            </a:r>
          </a:p>
          <a:p>
            <a:pPr algn="just">
              <a:lnSpc>
                <a:spcPct val="150000"/>
              </a:lnSpc>
              <a:buFont typeface="Arial" pitchFamily="34" charset="0"/>
              <a:buChar char="•"/>
            </a:pPr>
            <a:r>
              <a:rPr lang="pt-BR" sz="2400" dirty="0" smtClean="0">
                <a:latin typeface="Garamond" pitchFamily="18" charset="0"/>
                <a:cs typeface="Arial" pitchFamily="34" charset="0"/>
              </a:rPr>
              <a:t> Sensibilização dos </a:t>
            </a:r>
            <a:r>
              <a:rPr lang="pt-BR" sz="2400" dirty="0">
                <a:latin typeface="Garamond" pitchFamily="18" charset="0"/>
                <a:cs typeface="Arial" pitchFamily="34" charset="0"/>
              </a:rPr>
              <a:t>usuários, família e comunidade para a importância deste </a:t>
            </a:r>
            <a:r>
              <a:rPr lang="pt-BR" sz="2400" dirty="0" smtClean="0">
                <a:latin typeface="Garamond" pitchFamily="18" charset="0"/>
                <a:cs typeface="Arial" pitchFamily="34" charset="0"/>
              </a:rPr>
              <a:t>atendimento, </a:t>
            </a:r>
            <a:r>
              <a:rPr lang="pt-BR" sz="2400" dirty="0">
                <a:latin typeface="Garamond" pitchFamily="18" charset="0"/>
                <a:cs typeface="Arial" panose="020B0604020202020204" pitchFamily="34" charset="0"/>
              </a:rPr>
              <a:t>divulgação do </a:t>
            </a:r>
            <a:r>
              <a:rPr lang="pt-BR" sz="2400" dirty="0" smtClean="0">
                <a:latin typeface="Garamond" pitchFamily="18" charset="0"/>
                <a:cs typeface="Arial" panose="020B0604020202020204" pitchFamily="34" charset="0"/>
              </a:rPr>
              <a:t>programa, </a:t>
            </a:r>
            <a:r>
              <a:rPr lang="pt-BR" sz="2400" dirty="0">
                <a:latin typeface="Garamond" pitchFamily="18" charset="0"/>
                <a:cs typeface="Arial" panose="020B0604020202020204" pitchFamily="34" charset="0"/>
              </a:rPr>
              <a:t>sensibilização quanto à </a:t>
            </a:r>
            <a:r>
              <a:rPr lang="pt-BR" sz="2400" dirty="0" smtClean="0">
                <a:latin typeface="Garamond" pitchFamily="18" charset="0"/>
                <a:cs typeface="Arial" panose="020B0604020202020204" pitchFamily="34" charset="0"/>
              </a:rPr>
              <a:t>busca de novos usuários, </a:t>
            </a:r>
            <a:r>
              <a:rPr lang="pt-BR" sz="2400" dirty="0">
                <a:latin typeface="Garamond" pitchFamily="18" charset="0"/>
                <a:cs typeface="Arial" panose="020B0604020202020204" pitchFamily="34" charset="0"/>
              </a:rPr>
              <a:t>avaliação e realização de exames com </a:t>
            </a:r>
            <a:r>
              <a:rPr lang="pt-BR" sz="2400" dirty="0" smtClean="0">
                <a:latin typeface="Garamond" pitchFamily="18" charset="0"/>
                <a:cs typeface="Arial" panose="020B0604020202020204" pitchFamily="34" charset="0"/>
              </a:rPr>
              <a:t>periodicidade, </a:t>
            </a:r>
            <a:r>
              <a:rPr lang="pt-BR" sz="2400" dirty="0">
                <a:latin typeface="Garamond" pitchFamily="18" charset="0"/>
                <a:cs typeface="Arial" panose="020B0604020202020204" pitchFamily="34" charset="0"/>
              </a:rPr>
              <a:t>rastreamento de diabetes de forma </a:t>
            </a:r>
            <a:r>
              <a:rPr lang="pt-BR" sz="2400" dirty="0" smtClean="0">
                <a:latin typeface="Garamond" pitchFamily="18" charset="0"/>
                <a:cs typeface="Arial" panose="020B0604020202020204" pitchFamily="34" charset="0"/>
              </a:rPr>
              <a:t>precoce, entre outras atividades.</a:t>
            </a:r>
          </a:p>
          <a:p>
            <a:pPr algn="just">
              <a:lnSpc>
                <a:spcPct val="150000"/>
              </a:lnSpc>
              <a:buFont typeface="Arial" pitchFamily="34" charset="0"/>
              <a:buChar char="•"/>
            </a:pPr>
            <a:r>
              <a:rPr lang="pt-BR" sz="2000" dirty="0" smtClean="0">
                <a:latin typeface="Garamond" pitchFamily="18" charset="0"/>
              </a:rPr>
              <a:t> </a:t>
            </a:r>
            <a:r>
              <a:rPr lang="pt-BR" sz="2400" dirty="0" smtClean="0">
                <a:latin typeface="Garamond" pitchFamily="18" charset="0"/>
              </a:rPr>
              <a:t>Monitoramento das ações e transcrição dos dados para planilha eletrônica.</a:t>
            </a:r>
            <a:r>
              <a:rPr lang="pt-BR" sz="2000" dirty="0" smtClean="0">
                <a:latin typeface="Garamond" pitchFamily="18" charset="0"/>
              </a:rPr>
              <a:t> </a:t>
            </a:r>
          </a:p>
          <a:p>
            <a:pPr algn="just">
              <a:lnSpc>
                <a:spcPct val="150000"/>
              </a:lnSpc>
              <a:buFont typeface="Arial" pitchFamily="34" charset="0"/>
              <a:buChar char="•"/>
            </a:pPr>
            <a:r>
              <a:rPr lang="pt-BR" sz="2400" dirty="0" smtClean="0">
                <a:latin typeface="Garamond" pitchFamily="18" charset="0"/>
                <a:cs typeface="Arial" panose="020B0604020202020204" pitchFamily="34" charset="0"/>
              </a:rPr>
              <a:t> Avaliação dos indicadores </a:t>
            </a:r>
            <a:endParaRPr lang="pt-BR" sz="2400" dirty="0" smtClean="0">
              <a:latin typeface="Arial" panose="020B0604020202020204" pitchFamily="34" charset="0"/>
              <a:cs typeface="Arial" panose="020B0604020202020204" pitchFamily="34" charset="0"/>
            </a:endParaRPr>
          </a:p>
          <a:p>
            <a:pPr>
              <a:lnSpc>
                <a:spcPct val="150000"/>
              </a:lnSpc>
              <a:buFont typeface="Arial" pitchFamily="34" charset="0"/>
              <a:buChar char="•"/>
            </a:pP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24817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1316</TotalTime>
  <Words>2423</Words>
  <Application>Microsoft Office PowerPoint</Application>
  <PresentationFormat>Apresentação na tela (4:3)</PresentationFormat>
  <Paragraphs>226</Paragraphs>
  <Slides>31</Slides>
  <Notes>21</Notes>
  <HiddenSlides>0</HiddenSlides>
  <MMClips>0</MMClips>
  <ScaleCrop>false</ScaleCrop>
  <HeadingPairs>
    <vt:vector size="4" baseType="variant">
      <vt:variant>
        <vt:lpstr>Tema</vt:lpstr>
      </vt:variant>
      <vt:variant>
        <vt:i4>1</vt:i4>
      </vt:variant>
      <vt:variant>
        <vt:lpstr>Títulos de slides</vt:lpstr>
      </vt:variant>
      <vt:variant>
        <vt:i4>31</vt:i4>
      </vt:variant>
    </vt:vector>
  </HeadingPairs>
  <TitlesOfParts>
    <vt:vector size="32" baseType="lpstr">
      <vt:lpstr>Tema do Office</vt:lpstr>
      <vt:lpstr>Universidade Aberta do Sus Universidade Federal de Pelotas Especialização em Saúde da Família Modalidade a Distância Turma 9</vt:lpstr>
      <vt:lpstr>Introdução</vt:lpstr>
      <vt:lpstr>Introdução</vt:lpstr>
      <vt:lpstr>Slide 4</vt:lpstr>
      <vt:lpstr>Introdução</vt:lpstr>
      <vt:lpstr>Objetivo Geral</vt:lpstr>
      <vt:lpstr>Metodologia</vt:lpstr>
      <vt:lpstr>Metodologia</vt:lpstr>
      <vt:lpstr>Metodologia</vt:lpstr>
      <vt:lpstr>Objetivos, metas e resultados </vt:lpstr>
      <vt:lpstr>Slide 11</vt:lpstr>
      <vt:lpstr>Slide 12</vt:lpstr>
      <vt:lpstr>Objetivos, metas e resultados   </vt:lpstr>
      <vt:lpstr>Slide 14</vt:lpstr>
      <vt:lpstr>Slide 15</vt:lpstr>
      <vt:lpstr>Slide 16</vt:lpstr>
      <vt:lpstr>Slide 17</vt:lpstr>
      <vt:lpstr>Objetivos, metas e resultados   </vt:lpstr>
      <vt:lpstr>Slide 19</vt:lpstr>
      <vt:lpstr>Slide 20</vt:lpstr>
      <vt:lpstr>Slide 21</vt:lpstr>
      <vt:lpstr>Slide 22</vt:lpstr>
      <vt:lpstr>Objetivos, metas e resultados</vt:lpstr>
      <vt:lpstr>Slide 24</vt:lpstr>
      <vt:lpstr>Slide 25</vt:lpstr>
      <vt:lpstr>Slide 26</vt:lpstr>
      <vt:lpstr>Slide 27</vt:lpstr>
      <vt:lpstr>Slide 28</vt:lpstr>
      <vt:lpstr>Slide 29</vt:lpstr>
      <vt:lpstr>Rodas de conversas com os usuários HAS e/ou DM</vt:lpstr>
      <vt:lpstr>Slide 31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UNIVERSIDADE ABERTA DO SUS UNIVERSIDADE FEDERAL DE PELOTAS Especialização em Saúde da Família Modalidade a Distância Turma 5</dc:title>
  <dc:creator>Lennon</dc:creator>
  <cp:lastModifiedBy>Alexandra</cp:lastModifiedBy>
  <cp:revision>183</cp:revision>
  <dcterms:created xsi:type="dcterms:W3CDTF">2015-06-09T14:00:44Z</dcterms:created>
  <dcterms:modified xsi:type="dcterms:W3CDTF">2016-03-22T22:19:55Z</dcterms:modified>
</cp:coreProperties>
</file>